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77.xml" ContentType="application/vnd.openxmlformats-officedocument.presentationml.slide+xml"/>
  <Override PartName="/ppt/slides/slide88.xml" ContentType="application/vnd.openxmlformats-officedocument.presentationml.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wmf" ContentType="image/x-wmf"/>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diagrams/quickStyle1.xml" ContentType="application/vnd.openxmlformats-officedocument.drawingml.diagramStyl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Lst>
  <p:notesMasterIdLst>
    <p:notesMasterId r:id="rId103"/>
  </p:notesMasterIdLst>
  <p:handoutMasterIdLst>
    <p:handoutMasterId r:id="rId10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04" r:id="rId77"/>
    <p:sldId id="305" r:id="rId78"/>
    <p:sldId id="306" r:id="rId79"/>
    <p:sldId id="307" r:id="rId80"/>
    <p:sldId id="308" r:id="rId81"/>
    <p:sldId id="309" r:id="rId82"/>
    <p:sldId id="310" r:id="rId83"/>
    <p:sldId id="311" r:id="rId84"/>
    <p:sldId id="312" r:id="rId85"/>
    <p:sldId id="313" r:id="rId86"/>
    <p:sldId id="314" r:id="rId87"/>
    <p:sldId id="315" r:id="rId88"/>
    <p:sldId id="316" r:id="rId89"/>
    <p:sldId id="317" r:id="rId90"/>
    <p:sldId id="318" r:id="rId91"/>
    <p:sldId id="319" r:id="rId92"/>
    <p:sldId id="320" r:id="rId93"/>
    <p:sldId id="321" r:id="rId94"/>
    <p:sldId id="322" r:id="rId95"/>
    <p:sldId id="323" r:id="rId96"/>
    <p:sldId id="324" r:id="rId97"/>
    <p:sldId id="325" r:id="rId98"/>
    <p:sldId id="326" r:id="rId99"/>
    <p:sldId id="327" r:id="rId100"/>
    <p:sldId id="328" r:id="rId101"/>
    <p:sldId id="329" r:id="rId102"/>
  </p:sldIdLst>
  <p:sldSz cx="9144000" cy="6858000" type="screen4x3"/>
  <p:notesSz cx="6997700" cy="9271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61" autoAdjust="0"/>
  </p:normalViewPr>
  <p:slideViewPr>
    <p:cSldViewPr>
      <p:cViewPr varScale="1">
        <p:scale>
          <a:sx n="76" d="100"/>
          <a:sy n="76" d="100"/>
        </p:scale>
        <p:origin x="-83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heme" Target="theme/them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58557C-EAB5-4D36-83E5-F17A08D9307B}" type="doc">
      <dgm:prSet loTypeId="urn:microsoft.com/office/officeart/2005/8/layout/chevron2" loCatId="process" qsTypeId="urn:microsoft.com/office/officeart/2005/8/quickstyle/simple1#1" qsCatId="simple" csTypeId="urn:microsoft.com/office/officeart/2005/8/colors/colorful2" csCatId="colorful" phldr="1"/>
      <dgm:spPr/>
      <dgm:t>
        <a:bodyPr/>
        <a:lstStyle/>
        <a:p>
          <a:endParaRPr lang="en-US"/>
        </a:p>
      </dgm:t>
    </dgm:pt>
    <dgm:pt modelId="{02D70F50-FF33-4283-A784-4887E778FD3C}">
      <dgm:prSet phldrT="[Text]"/>
      <dgm:spPr>
        <a:xfrm rot="5400000">
          <a:off x="-259444" y="262520"/>
          <a:ext cx="1729630" cy="1210741"/>
        </a:xfrm>
      </dgm:spPr>
      <dgm:t>
        <a:bodyPr/>
        <a:lstStyle/>
        <a:p>
          <a:r>
            <a:rPr lang="en-US" dirty="0" smtClean="0">
              <a:latin typeface="Arial"/>
              <a:ea typeface="+mn-ea"/>
              <a:cs typeface="+mn-cs"/>
            </a:rPr>
            <a:t>Awareness </a:t>
          </a:r>
          <a:endParaRPr lang="en-US" dirty="0">
            <a:latin typeface="Arial"/>
            <a:ea typeface="+mn-ea"/>
            <a:cs typeface="+mn-cs"/>
          </a:endParaRPr>
        </a:p>
      </dgm:t>
    </dgm:pt>
    <dgm:pt modelId="{0345FD72-1AC5-4DB7-A24D-04098C7E8CD5}" type="parTrans" cxnId="{C66FE685-933A-42AE-87F0-67A6366C383F}">
      <dgm:prSet/>
      <dgm:spPr/>
      <dgm:t>
        <a:bodyPr/>
        <a:lstStyle/>
        <a:p>
          <a:endParaRPr lang="en-US"/>
        </a:p>
      </dgm:t>
    </dgm:pt>
    <dgm:pt modelId="{A151AB98-CF18-4CBA-B994-FFA8AFD30836}" type="sibTrans" cxnId="{C66FE685-933A-42AE-87F0-67A6366C383F}">
      <dgm:prSet/>
      <dgm:spPr/>
      <dgm:t>
        <a:bodyPr/>
        <a:lstStyle/>
        <a:p>
          <a:endParaRPr lang="en-US"/>
        </a:p>
      </dgm:t>
    </dgm:pt>
    <dgm:pt modelId="{9AC662E0-1A56-461A-92B4-62AF9842F643}">
      <dgm:prSet phldrT="[Text]" custT="1"/>
      <dgm:spPr>
        <a:xfrm rot="5400000">
          <a:off x="4056440" y="-2842623"/>
          <a:ext cx="1124260" cy="6815658"/>
        </a:xfrm>
      </dgm:spPr>
      <dgm:t>
        <a:bodyPr/>
        <a:lstStyle/>
        <a:p>
          <a:r>
            <a:rPr lang="en-US" sz="1700" dirty="0" smtClean="0">
              <a:latin typeface="Arial"/>
              <a:ea typeface="+mn-ea"/>
              <a:cs typeface="+mn-cs"/>
            </a:rPr>
            <a:t>Educate on the value of using evidence</a:t>
          </a:r>
          <a:endParaRPr lang="en-US" sz="1700" dirty="0">
            <a:latin typeface="Arial"/>
            <a:ea typeface="+mn-ea"/>
            <a:cs typeface="+mn-cs"/>
          </a:endParaRPr>
        </a:p>
      </dgm:t>
    </dgm:pt>
    <dgm:pt modelId="{1F49F56F-7CCC-4E0A-8E84-300BBF03D48C}" type="parTrans" cxnId="{CF117449-52D1-44F0-A8BD-8F40E15D2579}">
      <dgm:prSet/>
      <dgm:spPr/>
      <dgm:t>
        <a:bodyPr/>
        <a:lstStyle/>
        <a:p>
          <a:endParaRPr lang="en-US"/>
        </a:p>
      </dgm:t>
    </dgm:pt>
    <dgm:pt modelId="{338D360A-55A9-46E3-8D9E-6799DDD1DCCB}" type="sibTrans" cxnId="{CF117449-52D1-44F0-A8BD-8F40E15D2579}">
      <dgm:prSet/>
      <dgm:spPr/>
      <dgm:t>
        <a:bodyPr/>
        <a:lstStyle/>
        <a:p>
          <a:endParaRPr lang="en-US"/>
        </a:p>
      </dgm:t>
    </dgm:pt>
    <dgm:pt modelId="{BF4752A8-2E6D-4E98-B53F-9F1FB350ABD2}">
      <dgm:prSet phldrT="[Text]" custT="1"/>
      <dgm:spPr>
        <a:xfrm rot="5400000">
          <a:off x="4056440" y="-2842623"/>
          <a:ext cx="1124260" cy="6815658"/>
        </a:xfrm>
      </dgm:spPr>
      <dgm:t>
        <a:bodyPr/>
        <a:lstStyle/>
        <a:p>
          <a:r>
            <a:rPr lang="en-US" sz="1700" dirty="0" smtClean="0">
              <a:latin typeface="Arial"/>
              <a:ea typeface="+mn-ea"/>
              <a:cs typeface="+mn-cs"/>
            </a:rPr>
            <a:t>For the organization</a:t>
          </a:r>
          <a:endParaRPr lang="en-US" sz="1700" dirty="0">
            <a:latin typeface="Arial"/>
            <a:ea typeface="+mn-ea"/>
            <a:cs typeface="+mn-cs"/>
          </a:endParaRPr>
        </a:p>
      </dgm:t>
    </dgm:pt>
    <dgm:pt modelId="{C479278E-CA4B-4ED0-9FA1-DED27BED60A2}" type="parTrans" cxnId="{3FA3C9A8-26FD-48D6-85D5-0046E1A2102B}">
      <dgm:prSet/>
      <dgm:spPr/>
      <dgm:t>
        <a:bodyPr/>
        <a:lstStyle/>
        <a:p>
          <a:endParaRPr lang="en-US"/>
        </a:p>
      </dgm:t>
    </dgm:pt>
    <dgm:pt modelId="{D82053A6-A8FE-4B1A-8939-4A29021A00EF}" type="sibTrans" cxnId="{3FA3C9A8-26FD-48D6-85D5-0046E1A2102B}">
      <dgm:prSet/>
      <dgm:spPr/>
      <dgm:t>
        <a:bodyPr/>
        <a:lstStyle/>
        <a:p>
          <a:endParaRPr lang="en-US"/>
        </a:p>
      </dgm:t>
    </dgm:pt>
    <dgm:pt modelId="{045DDC6D-FC7F-4A5B-8D9B-4E2F0E98ABFF}">
      <dgm:prSet phldrT="[Text]"/>
      <dgm:spPr>
        <a:xfrm rot="5400000">
          <a:off x="-259444" y="1815094"/>
          <a:ext cx="1729630" cy="1210741"/>
        </a:xfrm>
      </dgm:spPr>
      <dgm:t>
        <a:bodyPr/>
        <a:lstStyle/>
        <a:p>
          <a:r>
            <a:rPr lang="en-US" dirty="0" smtClean="0">
              <a:latin typeface="Arial"/>
              <a:ea typeface="+mn-ea"/>
              <a:cs typeface="+mn-cs"/>
            </a:rPr>
            <a:t>Training</a:t>
          </a:r>
          <a:endParaRPr lang="en-US" dirty="0">
            <a:latin typeface="Arial"/>
            <a:ea typeface="+mn-ea"/>
            <a:cs typeface="+mn-cs"/>
          </a:endParaRPr>
        </a:p>
      </dgm:t>
    </dgm:pt>
    <dgm:pt modelId="{78D8AEC8-924A-4E91-8AB9-12EE2A8A0A76}" type="parTrans" cxnId="{AE64D9A7-35ED-4293-931C-0EE320CB80A3}">
      <dgm:prSet/>
      <dgm:spPr/>
      <dgm:t>
        <a:bodyPr/>
        <a:lstStyle/>
        <a:p>
          <a:endParaRPr lang="en-US"/>
        </a:p>
      </dgm:t>
    </dgm:pt>
    <dgm:pt modelId="{A11F1998-A286-4A90-A54A-7B8BFE0791E4}" type="sibTrans" cxnId="{AE64D9A7-35ED-4293-931C-0EE320CB80A3}">
      <dgm:prSet/>
      <dgm:spPr/>
      <dgm:t>
        <a:bodyPr/>
        <a:lstStyle/>
        <a:p>
          <a:endParaRPr lang="en-US"/>
        </a:p>
      </dgm:t>
    </dgm:pt>
    <dgm:pt modelId="{BFFEDF77-B608-4BA0-B728-1922D54B3453}">
      <dgm:prSet phldrT="[Text]" custT="1"/>
      <dgm:spPr>
        <a:xfrm rot="5400000">
          <a:off x="4041510" y="-1290049"/>
          <a:ext cx="1154120" cy="6815658"/>
        </a:xfrm>
      </dgm:spPr>
      <dgm:t>
        <a:bodyPr/>
        <a:lstStyle/>
        <a:p>
          <a:r>
            <a:rPr lang="en-US" sz="1700" dirty="0" smtClean="0">
              <a:latin typeface="Arial"/>
              <a:ea typeface="+mn-ea"/>
              <a:cs typeface="+mn-cs"/>
            </a:rPr>
            <a:t>Give partners examples of evidence and applicability</a:t>
          </a:r>
          <a:endParaRPr lang="en-US" sz="1700" dirty="0">
            <a:latin typeface="Arial"/>
            <a:ea typeface="+mn-ea"/>
            <a:cs typeface="+mn-cs"/>
          </a:endParaRPr>
        </a:p>
      </dgm:t>
    </dgm:pt>
    <dgm:pt modelId="{67A48AD2-D572-4C2C-9839-6DDFE4CB1326}" type="parTrans" cxnId="{B57D88D4-E1D3-46D1-9741-B3FC5618B68D}">
      <dgm:prSet/>
      <dgm:spPr/>
      <dgm:t>
        <a:bodyPr/>
        <a:lstStyle/>
        <a:p>
          <a:endParaRPr lang="en-US"/>
        </a:p>
      </dgm:t>
    </dgm:pt>
    <dgm:pt modelId="{64B9D922-6225-4DA1-BEF0-25064F71E321}" type="sibTrans" cxnId="{B57D88D4-E1D3-46D1-9741-B3FC5618B68D}">
      <dgm:prSet/>
      <dgm:spPr/>
      <dgm:t>
        <a:bodyPr/>
        <a:lstStyle/>
        <a:p>
          <a:endParaRPr lang="en-US"/>
        </a:p>
      </dgm:t>
    </dgm:pt>
    <dgm:pt modelId="{1C3962B1-9391-4EBE-AD67-0567505E4CC1}">
      <dgm:prSet phldrT="[Text]" custT="1"/>
      <dgm:spPr>
        <a:xfrm rot="5400000">
          <a:off x="4041510" y="-1290049"/>
          <a:ext cx="1154120" cy="6815658"/>
        </a:xfrm>
      </dgm:spPr>
      <dgm:t>
        <a:bodyPr/>
        <a:lstStyle/>
        <a:p>
          <a:r>
            <a:rPr lang="en-US" sz="1700" dirty="0" smtClean="0">
              <a:latin typeface="Arial"/>
              <a:ea typeface="+mn-ea"/>
              <a:cs typeface="+mn-cs"/>
            </a:rPr>
            <a:t>Train partners on tools</a:t>
          </a:r>
          <a:endParaRPr lang="en-US" sz="1700" dirty="0">
            <a:latin typeface="Arial"/>
            <a:ea typeface="+mn-ea"/>
            <a:cs typeface="+mn-cs"/>
          </a:endParaRPr>
        </a:p>
      </dgm:t>
    </dgm:pt>
    <dgm:pt modelId="{4422C682-C902-4576-8B49-84FCE17D1E14}" type="parTrans" cxnId="{48957FCD-481D-4E1E-8777-B5F9953733CC}">
      <dgm:prSet/>
      <dgm:spPr/>
      <dgm:t>
        <a:bodyPr/>
        <a:lstStyle/>
        <a:p>
          <a:endParaRPr lang="en-US"/>
        </a:p>
      </dgm:t>
    </dgm:pt>
    <dgm:pt modelId="{C536135C-FE9D-4089-9CF9-97F6114301C6}" type="sibTrans" cxnId="{48957FCD-481D-4E1E-8777-B5F9953733CC}">
      <dgm:prSet/>
      <dgm:spPr/>
      <dgm:t>
        <a:bodyPr/>
        <a:lstStyle/>
        <a:p>
          <a:endParaRPr lang="en-US"/>
        </a:p>
      </dgm:t>
    </dgm:pt>
    <dgm:pt modelId="{19032C03-CB75-4F7B-96F6-DACC3CA2F80C}">
      <dgm:prSet phldrT="[Text]"/>
      <dgm:spPr>
        <a:xfrm rot="5400000">
          <a:off x="-259444" y="3352738"/>
          <a:ext cx="1729630" cy="1210741"/>
        </a:xfrm>
      </dgm:spPr>
      <dgm:t>
        <a:bodyPr/>
        <a:lstStyle/>
        <a:p>
          <a:r>
            <a:rPr lang="en-US" dirty="0" smtClean="0">
              <a:latin typeface="Arial"/>
              <a:ea typeface="+mn-ea"/>
              <a:cs typeface="+mn-cs"/>
            </a:rPr>
            <a:t>Support</a:t>
          </a:r>
          <a:endParaRPr lang="en-US" dirty="0">
            <a:latin typeface="Arial"/>
            <a:ea typeface="+mn-ea"/>
            <a:cs typeface="+mn-cs"/>
          </a:endParaRPr>
        </a:p>
      </dgm:t>
    </dgm:pt>
    <dgm:pt modelId="{DC3FAFCE-BD17-4040-9CA4-6A576A34F5B0}" type="parTrans" cxnId="{6ECF7543-90B2-4F66-B745-DAA9F75B2E35}">
      <dgm:prSet/>
      <dgm:spPr/>
      <dgm:t>
        <a:bodyPr/>
        <a:lstStyle/>
        <a:p>
          <a:endParaRPr lang="en-US"/>
        </a:p>
      </dgm:t>
    </dgm:pt>
    <dgm:pt modelId="{8BB453A9-01A8-4C2D-9F53-F89DD320468E}" type="sibTrans" cxnId="{6ECF7543-90B2-4F66-B745-DAA9F75B2E35}">
      <dgm:prSet/>
      <dgm:spPr/>
      <dgm:t>
        <a:bodyPr/>
        <a:lstStyle/>
        <a:p>
          <a:endParaRPr lang="en-US"/>
        </a:p>
      </dgm:t>
    </dgm:pt>
    <dgm:pt modelId="{0E4DEB07-E799-4E48-BFC4-AB4ACF916F37}">
      <dgm:prSet phldrT="[Text]" custT="1"/>
      <dgm:spPr>
        <a:xfrm rot="5400000">
          <a:off x="4067042" y="247594"/>
          <a:ext cx="1103056" cy="6815658"/>
        </a:xfrm>
      </dgm:spPr>
      <dgm:t>
        <a:bodyPr/>
        <a:lstStyle/>
        <a:p>
          <a:r>
            <a:rPr lang="en-US" sz="1700" dirty="0" smtClean="0">
              <a:latin typeface="Arial"/>
              <a:ea typeface="+mn-ea"/>
              <a:cs typeface="+mn-cs"/>
            </a:rPr>
            <a:t>Connect partners with available resources and information about evidence-based programs</a:t>
          </a:r>
          <a:endParaRPr lang="en-US" sz="1700" dirty="0">
            <a:latin typeface="Arial"/>
            <a:ea typeface="+mn-ea"/>
            <a:cs typeface="+mn-cs"/>
          </a:endParaRPr>
        </a:p>
      </dgm:t>
    </dgm:pt>
    <dgm:pt modelId="{0214E840-264E-4FED-A683-F6A7FE4AA5FD}" type="parTrans" cxnId="{1D98AFAE-7CF3-4363-A564-4313DDA73072}">
      <dgm:prSet/>
      <dgm:spPr/>
      <dgm:t>
        <a:bodyPr/>
        <a:lstStyle/>
        <a:p>
          <a:endParaRPr lang="en-US"/>
        </a:p>
      </dgm:t>
    </dgm:pt>
    <dgm:pt modelId="{3CF1C080-75A2-4EAE-8152-7A3212E67A9C}" type="sibTrans" cxnId="{1D98AFAE-7CF3-4363-A564-4313DDA73072}">
      <dgm:prSet/>
      <dgm:spPr/>
      <dgm:t>
        <a:bodyPr/>
        <a:lstStyle/>
        <a:p>
          <a:endParaRPr lang="en-US"/>
        </a:p>
      </dgm:t>
    </dgm:pt>
    <dgm:pt modelId="{B11C2308-6A8A-4383-B44F-A9F8D6A09CFB}">
      <dgm:prSet phldrT="[Text]" custT="1"/>
      <dgm:spPr>
        <a:xfrm rot="5400000">
          <a:off x="4056440" y="-2842623"/>
          <a:ext cx="1124260" cy="6815658"/>
        </a:xfrm>
      </dgm:spPr>
      <dgm:t>
        <a:bodyPr/>
        <a:lstStyle/>
        <a:p>
          <a:r>
            <a:rPr lang="en-US" sz="1700" dirty="0" smtClean="0">
              <a:latin typeface="Arial"/>
              <a:ea typeface="+mn-ea"/>
              <a:cs typeface="+mn-cs"/>
            </a:rPr>
            <a:t>For the partners</a:t>
          </a:r>
          <a:endParaRPr lang="en-US" sz="1700" dirty="0">
            <a:latin typeface="Arial"/>
            <a:ea typeface="+mn-ea"/>
            <a:cs typeface="+mn-cs"/>
          </a:endParaRPr>
        </a:p>
      </dgm:t>
    </dgm:pt>
    <dgm:pt modelId="{93CA6857-A975-45AE-A4D1-00037C5A909D}" type="parTrans" cxnId="{299E6B1C-37FB-4F6B-94F4-EF7AF90C6831}">
      <dgm:prSet/>
      <dgm:spPr/>
      <dgm:t>
        <a:bodyPr/>
        <a:lstStyle/>
        <a:p>
          <a:endParaRPr lang="en-US"/>
        </a:p>
      </dgm:t>
    </dgm:pt>
    <dgm:pt modelId="{D0C96934-A042-4728-BB4F-14DFB26FCD14}" type="sibTrans" cxnId="{299E6B1C-37FB-4F6B-94F4-EF7AF90C6831}">
      <dgm:prSet/>
      <dgm:spPr/>
      <dgm:t>
        <a:bodyPr/>
        <a:lstStyle/>
        <a:p>
          <a:endParaRPr lang="en-US"/>
        </a:p>
      </dgm:t>
    </dgm:pt>
    <dgm:pt modelId="{FE07B9DD-E173-42DF-B0E3-C7D3BE7C5BE1}">
      <dgm:prSet phldrT="[Text]" custT="1"/>
      <dgm:spPr>
        <a:xfrm rot="5400000">
          <a:off x="4056440" y="-2842623"/>
          <a:ext cx="1124260" cy="6815658"/>
        </a:xfrm>
      </dgm:spPr>
      <dgm:t>
        <a:bodyPr/>
        <a:lstStyle/>
        <a:p>
          <a:r>
            <a:rPr lang="en-US" sz="1700" dirty="0" smtClean="0">
              <a:latin typeface="Arial"/>
              <a:ea typeface="+mn-ea"/>
              <a:cs typeface="+mn-cs"/>
            </a:rPr>
            <a:t>For the people they serve</a:t>
          </a:r>
          <a:endParaRPr lang="en-US" sz="1700" dirty="0">
            <a:latin typeface="Arial"/>
            <a:ea typeface="+mn-ea"/>
            <a:cs typeface="+mn-cs"/>
          </a:endParaRPr>
        </a:p>
      </dgm:t>
    </dgm:pt>
    <dgm:pt modelId="{7F530F01-33E8-478C-A672-3911BC53FE23}" type="parTrans" cxnId="{AE4F493B-2A37-4EDA-9EBC-14E5561696EA}">
      <dgm:prSet/>
      <dgm:spPr/>
      <dgm:t>
        <a:bodyPr/>
        <a:lstStyle/>
        <a:p>
          <a:endParaRPr lang="en-US"/>
        </a:p>
      </dgm:t>
    </dgm:pt>
    <dgm:pt modelId="{F2BF7B9C-D57C-48C9-B351-22AE73D6133A}" type="sibTrans" cxnId="{AE4F493B-2A37-4EDA-9EBC-14E5561696EA}">
      <dgm:prSet/>
      <dgm:spPr/>
      <dgm:t>
        <a:bodyPr/>
        <a:lstStyle/>
        <a:p>
          <a:endParaRPr lang="en-US"/>
        </a:p>
      </dgm:t>
    </dgm:pt>
    <dgm:pt modelId="{E7C001FA-8EA5-4CA1-B7B2-9D61097BA20E}">
      <dgm:prSet phldrT="[Text]" custT="1"/>
      <dgm:spPr>
        <a:xfrm rot="5400000">
          <a:off x="4041510" y="-1290049"/>
          <a:ext cx="1154120" cy="6815658"/>
        </a:xfrm>
      </dgm:spPr>
      <dgm:t>
        <a:bodyPr/>
        <a:lstStyle/>
        <a:p>
          <a:r>
            <a:rPr lang="en-US" sz="1700" dirty="0" smtClean="0">
              <a:latin typeface="Arial"/>
              <a:ea typeface="+mn-ea"/>
              <a:cs typeface="+mn-cs"/>
            </a:rPr>
            <a:t>Offer outcomes to strive for</a:t>
          </a:r>
          <a:endParaRPr lang="en-US" sz="1700" dirty="0">
            <a:latin typeface="Arial"/>
            <a:ea typeface="+mn-ea"/>
            <a:cs typeface="+mn-cs"/>
          </a:endParaRPr>
        </a:p>
      </dgm:t>
    </dgm:pt>
    <dgm:pt modelId="{06C4AD04-D9A4-4E15-BEB1-4ABCC40F9FE7}" type="parTrans" cxnId="{FEF04AB8-9E4A-4737-8572-F1CFC52A031A}">
      <dgm:prSet/>
      <dgm:spPr/>
      <dgm:t>
        <a:bodyPr/>
        <a:lstStyle/>
        <a:p>
          <a:endParaRPr lang="en-US"/>
        </a:p>
      </dgm:t>
    </dgm:pt>
    <dgm:pt modelId="{7C2C79F2-53B4-4256-A336-F674E9B982AE}" type="sibTrans" cxnId="{FEF04AB8-9E4A-4737-8572-F1CFC52A031A}">
      <dgm:prSet/>
      <dgm:spPr/>
      <dgm:t>
        <a:bodyPr/>
        <a:lstStyle/>
        <a:p>
          <a:endParaRPr lang="en-US"/>
        </a:p>
      </dgm:t>
    </dgm:pt>
    <dgm:pt modelId="{9A3C6132-595B-4122-AE41-079E3919E9CA}" type="pres">
      <dgm:prSet presAssocID="{9058557C-EAB5-4D36-83E5-F17A08D9307B}" presName="linearFlow" presStyleCnt="0">
        <dgm:presLayoutVars>
          <dgm:dir/>
          <dgm:animLvl val="lvl"/>
          <dgm:resizeHandles val="exact"/>
        </dgm:presLayoutVars>
      </dgm:prSet>
      <dgm:spPr/>
      <dgm:t>
        <a:bodyPr/>
        <a:lstStyle/>
        <a:p>
          <a:endParaRPr lang="en-US"/>
        </a:p>
      </dgm:t>
    </dgm:pt>
    <dgm:pt modelId="{4FB386EB-B74F-4BE3-A4CF-5BF4A6446960}" type="pres">
      <dgm:prSet presAssocID="{02D70F50-FF33-4283-A784-4887E778FD3C}" presName="composite" presStyleCnt="0"/>
      <dgm:spPr/>
      <dgm:t>
        <a:bodyPr/>
        <a:lstStyle/>
        <a:p>
          <a:endParaRPr lang="en-US"/>
        </a:p>
      </dgm:t>
    </dgm:pt>
    <dgm:pt modelId="{EB442370-E1C6-4A20-A35B-56EB0647F867}" type="pres">
      <dgm:prSet presAssocID="{02D70F50-FF33-4283-A784-4887E778FD3C}" presName="parentText" presStyleLbl="alignNode1" presStyleIdx="0" presStyleCnt="3">
        <dgm:presLayoutVars>
          <dgm:chMax val="1"/>
          <dgm:bulletEnabled val="1"/>
        </dgm:presLayoutVars>
      </dgm:prSet>
      <dgm:spPr>
        <a:prstGeom prst="chevron">
          <a:avLst/>
        </a:prstGeom>
      </dgm:spPr>
      <dgm:t>
        <a:bodyPr/>
        <a:lstStyle/>
        <a:p>
          <a:endParaRPr lang="en-US"/>
        </a:p>
      </dgm:t>
    </dgm:pt>
    <dgm:pt modelId="{9D6BA4D6-CC5E-40CF-AB88-ABDBFD9141B6}" type="pres">
      <dgm:prSet presAssocID="{02D70F50-FF33-4283-A784-4887E778FD3C}" presName="descendantText" presStyleLbl="alignAcc1" presStyleIdx="0" presStyleCnt="3" custScaleY="100000">
        <dgm:presLayoutVars>
          <dgm:bulletEnabled val="1"/>
        </dgm:presLayoutVars>
      </dgm:prSet>
      <dgm:spPr>
        <a:prstGeom prst="round2SameRect">
          <a:avLst/>
        </a:prstGeom>
      </dgm:spPr>
      <dgm:t>
        <a:bodyPr/>
        <a:lstStyle/>
        <a:p>
          <a:endParaRPr lang="en-US"/>
        </a:p>
      </dgm:t>
    </dgm:pt>
    <dgm:pt modelId="{EC256334-3A98-4DAC-8506-C5E568472DDD}" type="pres">
      <dgm:prSet presAssocID="{A151AB98-CF18-4CBA-B994-FFA8AFD30836}" presName="sp" presStyleCnt="0"/>
      <dgm:spPr/>
      <dgm:t>
        <a:bodyPr/>
        <a:lstStyle/>
        <a:p>
          <a:endParaRPr lang="en-US"/>
        </a:p>
      </dgm:t>
    </dgm:pt>
    <dgm:pt modelId="{567A60AF-22F4-4390-9965-F58D28A91153}" type="pres">
      <dgm:prSet presAssocID="{045DDC6D-FC7F-4A5B-8D9B-4E2F0E98ABFF}" presName="composite" presStyleCnt="0"/>
      <dgm:spPr/>
      <dgm:t>
        <a:bodyPr/>
        <a:lstStyle/>
        <a:p>
          <a:endParaRPr lang="en-US"/>
        </a:p>
      </dgm:t>
    </dgm:pt>
    <dgm:pt modelId="{D097A91C-96E6-4E54-931B-B8DFCD397783}" type="pres">
      <dgm:prSet presAssocID="{045DDC6D-FC7F-4A5B-8D9B-4E2F0E98ABFF}" presName="parentText" presStyleLbl="alignNode1" presStyleIdx="1" presStyleCnt="3">
        <dgm:presLayoutVars>
          <dgm:chMax val="1"/>
          <dgm:bulletEnabled val="1"/>
        </dgm:presLayoutVars>
      </dgm:prSet>
      <dgm:spPr>
        <a:prstGeom prst="chevron">
          <a:avLst/>
        </a:prstGeom>
      </dgm:spPr>
      <dgm:t>
        <a:bodyPr/>
        <a:lstStyle/>
        <a:p>
          <a:endParaRPr lang="en-US"/>
        </a:p>
      </dgm:t>
    </dgm:pt>
    <dgm:pt modelId="{A32BC46D-8AEF-43BA-9B40-2303FB971ACE}" type="pres">
      <dgm:prSet presAssocID="{045DDC6D-FC7F-4A5B-8D9B-4E2F0E98ABFF}" presName="descendantText" presStyleLbl="alignAcc1" presStyleIdx="1" presStyleCnt="3" custScaleY="102656">
        <dgm:presLayoutVars>
          <dgm:bulletEnabled val="1"/>
        </dgm:presLayoutVars>
      </dgm:prSet>
      <dgm:spPr>
        <a:prstGeom prst="round2SameRect">
          <a:avLst/>
        </a:prstGeom>
      </dgm:spPr>
      <dgm:t>
        <a:bodyPr/>
        <a:lstStyle/>
        <a:p>
          <a:endParaRPr lang="en-US"/>
        </a:p>
      </dgm:t>
    </dgm:pt>
    <dgm:pt modelId="{3F9F068F-F296-4D94-88DE-AF8B0785D411}" type="pres">
      <dgm:prSet presAssocID="{A11F1998-A286-4A90-A54A-7B8BFE0791E4}" presName="sp" presStyleCnt="0"/>
      <dgm:spPr/>
      <dgm:t>
        <a:bodyPr/>
        <a:lstStyle/>
        <a:p>
          <a:endParaRPr lang="en-US"/>
        </a:p>
      </dgm:t>
    </dgm:pt>
    <dgm:pt modelId="{DDB63FBE-D849-4A3D-8633-B3A9A33221A4}" type="pres">
      <dgm:prSet presAssocID="{19032C03-CB75-4F7B-96F6-DACC3CA2F80C}" presName="composite" presStyleCnt="0"/>
      <dgm:spPr/>
      <dgm:t>
        <a:bodyPr/>
        <a:lstStyle/>
        <a:p>
          <a:endParaRPr lang="en-US"/>
        </a:p>
      </dgm:t>
    </dgm:pt>
    <dgm:pt modelId="{85CD31A8-A00A-465E-B370-977250511730}" type="pres">
      <dgm:prSet presAssocID="{19032C03-CB75-4F7B-96F6-DACC3CA2F80C}" presName="parentText" presStyleLbl="alignNode1" presStyleIdx="2" presStyleCnt="3">
        <dgm:presLayoutVars>
          <dgm:chMax val="1"/>
          <dgm:bulletEnabled val="1"/>
        </dgm:presLayoutVars>
      </dgm:prSet>
      <dgm:spPr>
        <a:prstGeom prst="chevron">
          <a:avLst/>
        </a:prstGeom>
      </dgm:spPr>
      <dgm:t>
        <a:bodyPr/>
        <a:lstStyle/>
        <a:p>
          <a:endParaRPr lang="en-US"/>
        </a:p>
      </dgm:t>
    </dgm:pt>
    <dgm:pt modelId="{CDB99693-0DFC-43B4-9699-B194E92B2FA9}" type="pres">
      <dgm:prSet presAssocID="{19032C03-CB75-4F7B-96F6-DACC3CA2F80C}" presName="descendantText" presStyleLbl="alignAcc1" presStyleIdx="2" presStyleCnt="3" custScaleY="98114">
        <dgm:presLayoutVars>
          <dgm:bulletEnabled val="1"/>
        </dgm:presLayoutVars>
      </dgm:prSet>
      <dgm:spPr>
        <a:prstGeom prst="round2SameRect">
          <a:avLst/>
        </a:prstGeom>
      </dgm:spPr>
      <dgm:t>
        <a:bodyPr/>
        <a:lstStyle/>
        <a:p>
          <a:endParaRPr lang="en-US"/>
        </a:p>
      </dgm:t>
    </dgm:pt>
  </dgm:ptLst>
  <dgm:cxnLst>
    <dgm:cxn modelId="{FEF04AB8-9E4A-4737-8572-F1CFC52A031A}" srcId="{045DDC6D-FC7F-4A5B-8D9B-4E2F0E98ABFF}" destId="{E7C001FA-8EA5-4CA1-B7B2-9D61097BA20E}" srcOrd="2" destOrd="0" parTransId="{06C4AD04-D9A4-4E15-BEB1-4ABCC40F9FE7}" sibTransId="{7C2C79F2-53B4-4256-A336-F674E9B982AE}"/>
    <dgm:cxn modelId="{08DD8283-509F-4B56-9B10-24C1A83E26E6}" type="presOf" srcId="{FE07B9DD-E173-42DF-B0E3-C7D3BE7C5BE1}" destId="{9D6BA4D6-CC5E-40CF-AB88-ABDBFD9141B6}" srcOrd="0" destOrd="3" presId="urn:microsoft.com/office/officeart/2005/8/layout/chevron2"/>
    <dgm:cxn modelId="{299E6B1C-37FB-4F6B-94F4-EF7AF90C6831}" srcId="{9AC662E0-1A56-461A-92B4-62AF9842F643}" destId="{B11C2308-6A8A-4383-B44F-A9F8D6A09CFB}" srcOrd="1" destOrd="0" parTransId="{93CA6857-A975-45AE-A4D1-00037C5A909D}" sibTransId="{D0C96934-A042-4728-BB4F-14DFB26FCD14}"/>
    <dgm:cxn modelId="{AE4EBB63-537E-4078-96E0-5A293001DC54}" type="presOf" srcId="{0E4DEB07-E799-4E48-BFC4-AB4ACF916F37}" destId="{CDB99693-0DFC-43B4-9699-B194E92B2FA9}" srcOrd="0" destOrd="0" presId="urn:microsoft.com/office/officeart/2005/8/layout/chevron2"/>
    <dgm:cxn modelId="{A14F6837-CEAB-4BDF-874F-DA63337DDBFB}" type="presOf" srcId="{1C3962B1-9391-4EBE-AD67-0567505E4CC1}" destId="{A32BC46D-8AEF-43BA-9B40-2303FB971ACE}" srcOrd="0" destOrd="1" presId="urn:microsoft.com/office/officeart/2005/8/layout/chevron2"/>
    <dgm:cxn modelId="{3FA3C9A8-26FD-48D6-85D5-0046E1A2102B}" srcId="{9AC662E0-1A56-461A-92B4-62AF9842F643}" destId="{BF4752A8-2E6D-4E98-B53F-9F1FB350ABD2}" srcOrd="0" destOrd="0" parTransId="{C479278E-CA4B-4ED0-9FA1-DED27BED60A2}" sibTransId="{D82053A6-A8FE-4B1A-8939-4A29021A00EF}"/>
    <dgm:cxn modelId="{10D39E25-39C4-4289-BBE2-FFBCDDC40DAA}" type="presOf" srcId="{E7C001FA-8EA5-4CA1-B7B2-9D61097BA20E}" destId="{A32BC46D-8AEF-43BA-9B40-2303FB971ACE}" srcOrd="0" destOrd="2" presId="urn:microsoft.com/office/officeart/2005/8/layout/chevron2"/>
    <dgm:cxn modelId="{CF117449-52D1-44F0-A8BD-8F40E15D2579}" srcId="{02D70F50-FF33-4283-A784-4887E778FD3C}" destId="{9AC662E0-1A56-461A-92B4-62AF9842F643}" srcOrd="0" destOrd="0" parTransId="{1F49F56F-7CCC-4E0A-8E84-300BBF03D48C}" sibTransId="{338D360A-55A9-46E3-8D9E-6799DDD1DCCB}"/>
    <dgm:cxn modelId="{C66FE685-933A-42AE-87F0-67A6366C383F}" srcId="{9058557C-EAB5-4D36-83E5-F17A08D9307B}" destId="{02D70F50-FF33-4283-A784-4887E778FD3C}" srcOrd="0" destOrd="0" parTransId="{0345FD72-1AC5-4DB7-A24D-04098C7E8CD5}" sibTransId="{A151AB98-CF18-4CBA-B994-FFA8AFD30836}"/>
    <dgm:cxn modelId="{E0AE64FD-8650-4CC3-B1DF-EC4625C5BB5D}" type="presOf" srcId="{02D70F50-FF33-4283-A784-4887E778FD3C}" destId="{EB442370-E1C6-4A20-A35B-56EB0647F867}" srcOrd="0" destOrd="0" presId="urn:microsoft.com/office/officeart/2005/8/layout/chevron2"/>
    <dgm:cxn modelId="{77D7FEE7-0B07-45CD-B014-273E9A04DF4B}" type="presOf" srcId="{B11C2308-6A8A-4383-B44F-A9F8D6A09CFB}" destId="{9D6BA4D6-CC5E-40CF-AB88-ABDBFD9141B6}" srcOrd="0" destOrd="2" presId="urn:microsoft.com/office/officeart/2005/8/layout/chevron2"/>
    <dgm:cxn modelId="{48957FCD-481D-4E1E-8777-B5F9953733CC}" srcId="{045DDC6D-FC7F-4A5B-8D9B-4E2F0E98ABFF}" destId="{1C3962B1-9391-4EBE-AD67-0567505E4CC1}" srcOrd="1" destOrd="0" parTransId="{4422C682-C902-4576-8B49-84FCE17D1E14}" sibTransId="{C536135C-FE9D-4089-9CF9-97F6114301C6}"/>
    <dgm:cxn modelId="{9A75F03E-F9A6-43CD-A967-BD8016DCC766}" type="presOf" srcId="{045DDC6D-FC7F-4A5B-8D9B-4E2F0E98ABFF}" destId="{D097A91C-96E6-4E54-931B-B8DFCD397783}" srcOrd="0" destOrd="0" presId="urn:microsoft.com/office/officeart/2005/8/layout/chevron2"/>
    <dgm:cxn modelId="{E775C8AE-5014-428C-AC9C-E748BCB7A068}" type="presOf" srcId="{BF4752A8-2E6D-4E98-B53F-9F1FB350ABD2}" destId="{9D6BA4D6-CC5E-40CF-AB88-ABDBFD9141B6}" srcOrd="0" destOrd="1" presId="urn:microsoft.com/office/officeart/2005/8/layout/chevron2"/>
    <dgm:cxn modelId="{BB8FA1B9-D0A0-4F08-A0FF-944326A029B5}" type="presOf" srcId="{19032C03-CB75-4F7B-96F6-DACC3CA2F80C}" destId="{85CD31A8-A00A-465E-B370-977250511730}" srcOrd="0" destOrd="0" presId="urn:microsoft.com/office/officeart/2005/8/layout/chevron2"/>
    <dgm:cxn modelId="{224D08BC-D5E9-48CB-B402-D76041301953}" type="presOf" srcId="{BFFEDF77-B608-4BA0-B728-1922D54B3453}" destId="{A32BC46D-8AEF-43BA-9B40-2303FB971ACE}" srcOrd="0" destOrd="0" presId="urn:microsoft.com/office/officeart/2005/8/layout/chevron2"/>
    <dgm:cxn modelId="{A09FF30A-D1DA-4F6F-883B-D820BDD8A434}" type="presOf" srcId="{9AC662E0-1A56-461A-92B4-62AF9842F643}" destId="{9D6BA4D6-CC5E-40CF-AB88-ABDBFD9141B6}" srcOrd="0" destOrd="0" presId="urn:microsoft.com/office/officeart/2005/8/layout/chevron2"/>
    <dgm:cxn modelId="{AE64D9A7-35ED-4293-931C-0EE320CB80A3}" srcId="{9058557C-EAB5-4D36-83E5-F17A08D9307B}" destId="{045DDC6D-FC7F-4A5B-8D9B-4E2F0E98ABFF}" srcOrd="1" destOrd="0" parTransId="{78D8AEC8-924A-4E91-8AB9-12EE2A8A0A76}" sibTransId="{A11F1998-A286-4A90-A54A-7B8BFE0791E4}"/>
    <dgm:cxn modelId="{AE4F493B-2A37-4EDA-9EBC-14E5561696EA}" srcId="{9AC662E0-1A56-461A-92B4-62AF9842F643}" destId="{FE07B9DD-E173-42DF-B0E3-C7D3BE7C5BE1}" srcOrd="2" destOrd="0" parTransId="{7F530F01-33E8-478C-A672-3911BC53FE23}" sibTransId="{F2BF7B9C-D57C-48C9-B351-22AE73D6133A}"/>
    <dgm:cxn modelId="{B57D88D4-E1D3-46D1-9741-B3FC5618B68D}" srcId="{045DDC6D-FC7F-4A5B-8D9B-4E2F0E98ABFF}" destId="{BFFEDF77-B608-4BA0-B728-1922D54B3453}" srcOrd="0" destOrd="0" parTransId="{67A48AD2-D572-4C2C-9839-6DDFE4CB1326}" sibTransId="{64B9D922-6225-4DA1-BEF0-25064F71E321}"/>
    <dgm:cxn modelId="{CD7CD8EF-8B41-4002-900B-429E227605F3}" type="presOf" srcId="{9058557C-EAB5-4D36-83E5-F17A08D9307B}" destId="{9A3C6132-595B-4122-AE41-079E3919E9CA}" srcOrd="0" destOrd="0" presId="urn:microsoft.com/office/officeart/2005/8/layout/chevron2"/>
    <dgm:cxn modelId="{6ECF7543-90B2-4F66-B745-DAA9F75B2E35}" srcId="{9058557C-EAB5-4D36-83E5-F17A08D9307B}" destId="{19032C03-CB75-4F7B-96F6-DACC3CA2F80C}" srcOrd="2" destOrd="0" parTransId="{DC3FAFCE-BD17-4040-9CA4-6A576A34F5B0}" sibTransId="{8BB453A9-01A8-4C2D-9F53-F89DD320468E}"/>
    <dgm:cxn modelId="{1D98AFAE-7CF3-4363-A564-4313DDA73072}" srcId="{19032C03-CB75-4F7B-96F6-DACC3CA2F80C}" destId="{0E4DEB07-E799-4E48-BFC4-AB4ACF916F37}" srcOrd="0" destOrd="0" parTransId="{0214E840-264E-4FED-A683-F6A7FE4AA5FD}" sibTransId="{3CF1C080-75A2-4EAE-8152-7A3212E67A9C}"/>
    <dgm:cxn modelId="{0DB24C5A-FA35-47C4-BEFE-68A5CB92DF4D}" type="presParOf" srcId="{9A3C6132-595B-4122-AE41-079E3919E9CA}" destId="{4FB386EB-B74F-4BE3-A4CF-5BF4A6446960}" srcOrd="0" destOrd="0" presId="urn:microsoft.com/office/officeart/2005/8/layout/chevron2"/>
    <dgm:cxn modelId="{9BB559D9-9320-4A25-831A-1B17C5F5E04A}" type="presParOf" srcId="{4FB386EB-B74F-4BE3-A4CF-5BF4A6446960}" destId="{EB442370-E1C6-4A20-A35B-56EB0647F867}" srcOrd="0" destOrd="0" presId="urn:microsoft.com/office/officeart/2005/8/layout/chevron2"/>
    <dgm:cxn modelId="{D698356B-1DCB-483C-928E-7D5820DB340D}" type="presParOf" srcId="{4FB386EB-B74F-4BE3-A4CF-5BF4A6446960}" destId="{9D6BA4D6-CC5E-40CF-AB88-ABDBFD9141B6}" srcOrd="1" destOrd="0" presId="urn:microsoft.com/office/officeart/2005/8/layout/chevron2"/>
    <dgm:cxn modelId="{9A73D314-640A-4C08-8B1D-BD109B55679D}" type="presParOf" srcId="{9A3C6132-595B-4122-AE41-079E3919E9CA}" destId="{EC256334-3A98-4DAC-8506-C5E568472DDD}" srcOrd="1" destOrd="0" presId="urn:microsoft.com/office/officeart/2005/8/layout/chevron2"/>
    <dgm:cxn modelId="{CEB5FC36-7975-48AD-9B8D-8983CD0CAD4E}" type="presParOf" srcId="{9A3C6132-595B-4122-AE41-079E3919E9CA}" destId="{567A60AF-22F4-4390-9965-F58D28A91153}" srcOrd="2" destOrd="0" presId="urn:microsoft.com/office/officeart/2005/8/layout/chevron2"/>
    <dgm:cxn modelId="{5AE6D15A-9083-4469-882D-5B8FE39BAF04}" type="presParOf" srcId="{567A60AF-22F4-4390-9965-F58D28A91153}" destId="{D097A91C-96E6-4E54-931B-B8DFCD397783}" srcOrd="0" destOrd="0" presId="urn:microsoft.com/office/officeart/2005/8/layout/chevron2"/>
    <dgm:cxn modelId="{C838D23E-EDD5-481D-877A-02AA0E6C3AD0}" type="presParOf" srcId="{567A60AF-22F4-4390-9965-F58D28A91153}" destId="{A32BC46D-8AEF-43BA-9B40-2303FB971ACE}" srcOrd="1" destOrd="0" presId="urn:microsoft.com/office/officeart/2005/8/layout/chevron2"/>
    <dgm:cxn modelId="{3E884E47-5A9C-4CBF-97FF-3F195A7B1105}" type="presParOf" srcId="{9A3C6132-595B-4122-AE41-079E3919E9CA}" destId="{3F9F068F-F296-4D94-88DE-AF8B0785D411}" srcOrd="3" destOrd="0" presId="urn:microsoft.com/office/officeart/2005/8/layout/chevron2"/>
    <dgm:cxn modelId="{01226168-CE26-49EC-ABC5-4AC7D38FBF9C}" type="presParOf" srcId="{9A3C6132-595B-4122-AE41-079E3919E9CA}" destId="{DDB63FBE-D849-4A3D-8633-B3A9A33221A4}" srcOrd="4" destOrd="0" presId="urn:microsoft.com/office/officeart/2005/8/layout/chevron2"/>
    <dgm:cxn modelId="{991B3457-4EB0-44F7-A0FF-1DACC3497708}" type="presParOf" srcId="{DDB63FBE-D849-4A3D-8633-B3A9A33221A4}" destId="{85CD31A8-A00A-465E-B370-977250511730}" srcOrd="0" destOrd="0" presId="urn:microsoft.com/office/officeart/2005/8/layout/chevron2"/>
    <dgm:cxn modelId="{BE7486C7-C6F7-4F40-9C68-A335BC1A225F}" type="presParOf" srcId="{DDB63FBE-D849-4A3D-8633-B3A9A33221A4}" destId="{CDB99693-0DFC-43B4-9699-B194E92B2FA9}"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5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63744" y="0"/>
            <a:ext cx="3032337" cy="463550"/>
          </a:xfrm>
          <a:prstGeom prst="rect">
            <a:avLst/>
          </a:prstGeom>
        </p:spPr>
        <p:txBody>
          <a:bodyPr vert="horz" lIns="92958" tIns="46479" rIns="92958" bIns="46479" rtlCol="0"/>
          <a:lstStyle>
            <a:lvl1pPr algn="r">
              <a:defRPr sz="1200"/>
            </a:lvl1pPr>
          </a:lstStyle>
          <a:p>
            <a:fld id="{B6EA6F24-BE70-47A5-859E-665D4679D52A}" type="datetimeFigureOut">
              <a:rPr lang="en-US" smtClean="0"/>
              <a:pPr/>
              <a:t>9/22/2011</a:t>
            </a:fld>
            <a:endParaRPr lang="en-US"/>
          </a:p>
        </p:txBody>
      </p:sp>
      <p:sp>
        <p:nvSpPr>
          <p:cNvPr id="4" name="Footer Placeholder 3"/>
          <p:cNvSpPr>
            <a:spLocks noGrp="1"/>
          </p:cNvSpPr>
          <p:nvPr>
            <p:ph type="ftr" sz="quarter" idx="2"/>
          </p:nvPr>
        </p:nvSpPr>
        <p:spPr>
          <a:xfrm>
            <a:off x="0" y="8805841"/>
            <a:ext cx="3032337" cy="463550"/>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63744" y="8805841"/>
            <a:ext cx="3032337" cy="463550"/>
          </a:xfrm>
          <a:prstGeom prst="rect">
            <a:avLst/>
          </a:prstGeom>
        </p:spPr>
        <p:txBody>
          <a:bodyPr vert="horz" lIns="92958" tIns="46479" rIns="92958" bIns="46479" rtlCol="0" anchor="b"/>
          <a:lstStyle>
            <a:lvl1pPr algn="r">
              <a:defRPr sz="1200"/>
            </a:lvl1pPr>
          </a:lstStyle>
          <a:p>
            <a:fld id="{28F041E5-594B-4AEE-9DAC-5786304626AD}"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5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63744" y="0"/>
            <a:ext cx="3032337" cy="463550"/>
          </a:xfrm>
          <a:prstGeom prst="rect">
            <a:avLst/>
          </a:prstGeom>
        </p:spPr>
        <p:txBody>
          <a:bodyPr vert="horz" lIns="92958" tIns="46479" rIns="92958" bIns="46479" rtlCol="0"/>
          <a:lstStyle>
            <a:lvl1pPr algn="r">
              <a:defRPr sz="1200"/>
            </a:lvl1pPr>
          </a:lstStyle>
          <a:p>
            <a:fld id="{A3379A3B-B437-4D46-9EB2-CF517E2096AD}" type="datetimeFigureOut">
              <a:rPr lang="en-US" smtClean="0"/>
              <a:pPr/>
              <a:t>9/22/2011</a:t>
            </a:fld>
            <a:endParaRPr lang="en-US"/>
          </a:p>
        </p:txBody>
      </p:sp>
      <p:sp>
        <p:nvSpPr>
          <p:cNvPr id="4" name="Slide Image Placeholder 3"/>
          <p:cNvSpPr>
            <a:spLocks noGrp="1" noRot="1" noChangeAspect="1"/>
          </p:cNvSpPr>
          <p:nvPr>
            <p:ph type="sldImg" idx="2"/>
          </p:nvPr>
        </p:nvSpPr>
        <p:spPr>
          <a:xfrm>
            <a:off x="1181100" y="695325"/>
            <a:ext cx="4635500" cy="34766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9770" y="4403725"/>
            <a:ext cx="5598160" cy="4171950"/>
          </a:xfrm>
          <a:prstGeom prst="rect">
            <a:avLst/>
          </a:prstGeom>
        </p:spPr>
        <p:txBody>
          <a:bodyPr vert="horz" lIns="92958" tIns="46479" rIns="92958" bIns="464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05841"/>
            <a:ext cx="3032337" cy="463550"/>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05841"/>
            <a:ext cx="3032337" cy="463550"/>
          </a:xfrm>
          <a:prstGeom prst="rect">
            <a:avLst/>
          </a:prstGeom>
        </p:spPr>
        <p:txBody>
          <a:bodyPr vert="horz" lIns="92958" tIns="46479" rIns="92958" bIns="46479" rtlCol="0" anchor="b"/>
          <a:lstStyle>
            <a:lvl1pPr algn="r">
              <a:defRPr sz="1200"/>
            </a:lvl1pPr>
          </a:lstStyle>
          <a:p>
            <a:fld id="{F69343FF-811B-4221-B9F4-EF1BFDE1288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dirty="0" smtClean="0"/>
              <a:t>Evidence-based health promotion is an emerging area – addressing the spectrum of program planning, development and evaluation.</a:t>
            </a:r>
          </a:p>
          <a:p>
            <a:pPr>
              <a:buFont typeface="Arial" pitchFamily="34" charset="0"/>
              <a:buChar char="•"/>
            </a:pPr>
            <a:endParaRPr lang="en-US" dirty="0" smtClean="0"/>
          </a:p>
          <a:p>
            <a:pPr>
              <a:buFont typeface="Arial" pitchFamily="34" charset="0"/>
              <a:buNone/>
            </a:pPr>
            <a:r>
              <a:rPr lang="en-US" dirty="0" smtClean="0"/>
              <a:t>This is an evolving discipline – there are many perspectives and resources. </a:t>
            </a:r>
          </a:p>
          <a:p>
            <a:pPr>
              <a:buFont typeface="Arial" pitchFamily="34" charset="0"/>
              <a:buChar char="•"/>
            </a:pPr>
            <a:endParaRPr lang="en-US" dirty="0" smtClean="0"/>
          </a:p>
          <a:p>
            <a:pPr>
              <a:buFont typeface="Arial" pitchFamily="34" charset="0"/>
              <a:buNone/>
            </a:pPr>
            <a:r>
              <a:rPr lang="en-US" dirty="0" smtClean="0"/>
              <a:t>Our intent is to help organizations use what works to improve the health of communities.</a:t>
            </a:r>
          </a:p>
          <a:p>
            <a:pPr>
              <a:buFont typeface="Arial" pitchFamily="34" charset="0"/>
              <a:buChar char="•"/>
            </a:pPr>
            <a:endParaRPr lang="en-US" dirty="0" smtClean="0"/>
          </a:p>
          <a:p>
            <a:pPr>
              <a:buFont typeface="Arial" pitchFamily="34" charset="0"/>
              <a:buNone/>
            </a:pPr>
            <a:r>
              <a:rPr lang="en-US" dirty="0" smtClean="0"/>
              <a:t>During this session we will:</a:t>
            </a:r>
          </a:p>
          <a:p>
            <a:pPr lvl="1" eaLnBrk="1" hangingPunct="1">
              <a:buFont typeface="Arial" pitchFamily="34" charset="0"/>
              <a:buChar char="•"/>
            </a:pPr>
            <a:r>
              <a:rPr lang="en-US" dirty="0" smtClean="0"/>
              <a:t>Discuss what is meant by “evidence”</a:t>
            </a:r>
            <a:endParaRPr lang="en-US" dirty="0" smtClean="0">
              <a:solidFill>
                <a:srgbClr val="002060"/>
              </a:solidFill>
            </a:endParaRPr>
          </a:p>
          <a:p>
            <a:pPr lvl="1" eaLnBrk="1" hangingPunct="1">
              <a:buFont typeface="Arial" pitchFamily="34" charset="0"/>
              <a:buChar char="•"/>
            </a:pPr>
            <a:r>
              <a:rPr lang="en-US" dirty="0" smtClean="0">
                <a:solidFill>
                  <a:srgbClr val="002060"/>
                </a:solidFill>
              </a:rPr>
              <a:t>Define the term evidence-based programs, policies or strategies (PPS)</a:t>
            </a:r>
          </a:p>
          <a:p>
            <a:pPr lvl="1" eaLnBrk="1" hangingPunct="1">
              <a:buFont typeface="Arial" pitchFamily="34" charset="0"/>
              <a:buChar char="•"/>
            </a:pPr>
            <a:r>
              <a:rPr lang="en-US" dirty="0" smtClean="0">
                <a:solidFill>
                  <a:srgbClr val="002060"/>
                </a:solidFill>
              </a:rPr>
              <a:t>Discuss benefits of using evidence-based programs, policies or strategies</a:t>
            </a:r>
            <a:endParaRPr lang="en-US" dirty="0" smtClean="0"/>
          </a:p>
          <a:p>
            <a:pPr lvl="1">
              <a:buFont typeface="Arial" pitchFamily="34" charset="0"/>
              <a:buChar char="•"/>
            </a:pPr>
            <a:r>
              <a:rPr lang="en-US" dirty="0" smtClean="0"/>
              <a:t>Identify where to go for resources</a:t>
            </a:r>
          </a:p>
        </p:txBody>
      </p:sp>
      <p:sp>
        <p:nvSpPr>
          <p:cNvPr id="4" name="Slide Number Placeholder 3"/>
          <p:cNvSpPr>
            <a:spLocks noGrp="1"/>
          </p:cNvSpPr>
          <p:nvPr>
            <p:ph type="sldNum" sz="quarter" idx="10"/>
          </p:nvPr>
        </p:nvSpPr>
        <p:spPr/>
        <p:txBody>
          <a:bodyPr/>
          <a:lstStyle/>
          <a:p>
            <a:fld id="{C2804A51-187F-4A9C-A943-579D8800FB6B}" type="slidenum">
              <a:rPr lang="en-US" smtClean="0">
                <a:solidFill>
                  <a:prstClr val="black"/>
                </a:solidFill>
              </a:rPr>
              <a:pPr/>
              <a:t>3</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latin typeface="Times New Roman" pitchFamily="18" charset="0"/>
              </a:rPr>
              <a:t>Think about the </a:t>
            </a:r>
            <a:r>
              <a:rPr lang="en-US" baseline="0" dirty="0" smtClean="0">
                <a:latin typeface="Times New Roman" pitchFamily="18" charset="0"/>
              </a:rPr>
              <a:t>experience that you have had presenting the idea of evidence-based to community partners. How was it received? </a:t>
            </a:r>
          </a:p>
          <a:p>
            <a:pPr eaLnBrk="1" hangingPunct="1">
              <a:spcBef>
                <a:spcPct val="0"/>
              </a:spcBef>
            </a:pPr>
            <a:endParaRPr lang="en-US" baseline="0" dirty="0" smtClean="0">
              <a:latin typeface="Times New Roman" pitchFamily="18" charset="0"/>
            </a:endParaRPr>
          </a:p>
          <a:p>
            <a:pPr eaLnBrk="1" hangingPunct="1">
              <a:spcBef>
                <a:spcPct val="0"/>
              </a:spcBef>
            </a:pPr>
            <a:r>
              <a:rPr lang="en-US" baseline="0" dirty="0" smtClean="0">
                <a:latin typeface="Times New Roman" pitchFamily="18" charset="0"/>
              </a:rPr>
              <a:t>Sometimes it may be helpful to approach the idea of evidence in stages. First find out what the community is currently doing to improve the health of their members. Often they are using strategies that have been shown to be effective not just in their practice but also through larger evaluations. It may be helpful to hold a conversation about their successes, how they chose their current approaches and how they determine if it is working.</a:t>
            </a:r>
          </a:p>
          <a:p>
            <a:pPr eaLnBrk="1" hangingPunct="1">
              <a:spcBef>
                <a:spcPct val="0"/>
              </a:spcBef>
            </a:pPr>
            <a:endParaRPr lang="en-US" baseline="0" dirty="0" smtClean="0">
              <a:latin typeface="Times New Roman" pitchFamily="18" charset="0"/>
            </a:endParaRPr>
          </a:p>
          <a:p>
            <a:pPr eaLnBrk="1" hangingPunct="1">
              <a:spcBef>
                <a:spcPct val="0"/>
              </a:spcBef>
            </a:pPr>
            <a:r>
              <a:rPr lang="en-US" baseline="0" dirty="0" smtClean="0">
                <a:latin typeface="Times New Roman" pitchFamily="18" charset="0"/>
              </a:rPr>
              <a:t>One of the mentee projects is to help to adapt and implement the Witness Program with the hope that it will remain long term. I believe that is our goal for many to implement a sustainable program. Sustainability can be increased through collaboration. The partnership starts at the beginning, through learning each others language, and forming agreements about the approach.</a:t>
            </a:r>
            <a:endParaRPr lang="en-US" dirty="0" smtClean="0">
              <a:latin typeface="Times New Roman" pitchFamily="18" charset="0"/>
            </a:endParaRPr>
          </a:p>
          <a:p>
            <a:pPr eaLnBrk="1" hangingPunct="1">
              <a:spcBef>
                <a:spcPct val="0"/>
              </a:spcBef>
            </a:pPr>
            <a:endParaRPr lang="en-US" dirty="0" smtClean="0"/>
          </a:p>
          <a:p>
            <a:pPr eaLnBrk="1" hangingPunct="1">
              <a:spcBef>
                <a:spcPct val="0"/>
              </a:spcBef>
            </a:pPr>
            <a:endParaRPr lang="en-US" dirty="0" smtClean="0"/>
          </a:p>
          <a:p>
            <a:pPr eaLnBrk="1" hangingPunct="1">
              <a:spcBef>
                <a:spcPct val="0"/>
              </a:spcBef>
            </a:pPr>
            <a:endParaRPr lang="en-US" dirty="0" smtClean="0"/>
          </a:p>
        </p:txBody>
      </p:sp>
      <p:sp>
        <p:nvSpPr>
          <p:cNvPr id="1136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432A17-505E-4C71-B8AB-3B45D109C80E}" type="slidenum">
              <a:rPr lang="en-US" smtClean="0">
                <a:solidFill>
                  <a:srgbClr val="000000"/>
                </a:solidFill>
                <a:latin typeface="Arial" pitchFamily="34" charset="0"/>
              </a:rPr>
              <a:pPr/>
              <a:t>13</a:t>
            </a:fld>
            <a:endParaRPr lang="en-US" smtClean="0">
              <a:solidFill>
                <a:srgbClr val="000000"/>
              </a:solidFill>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75C47C24-A1F3-4C94-8ED0-6A976E916AB9}" type="slidenum">
              <a:rPr lang="en-US">
                <a:solidFill>
                  <a:prstClr val="black"/>
                </a:solidFill>
              </a:rPr>
              <a:pPr/>
              <a:t>14</a:t>
            </a:fld>
            <a:endParaRPr lang="en-US">
              <a:solidFill>
                <a:prstClr val="black"/>
              </a:solidFill>
            </a:endParaRPr>
          </a:p>
        </p:txBody>
      </p:sp>
      <p:sp>
        <p:nvSpPr>
          <p:cNvPr id="130051" name="Slide Image Placeholder 1"/>
          <p:cNvSpPr>
            <a:spLocks noGrp="1" noRot="1" noChangeAspect="1" noTextEdit="1"/>
          </p:cNvSpPr>
          <p:nvPr>
            <p:ph type="sldImg"/>
          </p:nvPr>
        </p:nvSpPr>
        <p:spPr>
          <a:ln/>
        </p:spPr>
      </p:sp>
      <p:sp>
        <p:nvSpPr>
          <p:cNvPr id="130052" name="Notes Placeholder 2"/>
          <p:cNvSpPr>
            <a:spLocks noGrp="1"/>
          </p:cNvSpPr>
          <p:nvPr>
            <p:ph type="body" idx="1"/>
          </p:nvPr>
        </p:nvSpPr>
        <p:spPr>
          <a:noFill/>
          <a:ln/>
        </p:spPr>
        <p:txBody>
          <a:bodyPr/>
          <a:lstStyle/>
          <a:p>
            <a:pPr eaLnBrk="1" hangingPunct="1">
              <a:lnSpc>
                <a:spcPct val="90000"/>
              </a:lnSpc>
              <a:spcBef>
                <a:spcPct val="0"/>
              </a:spcBef>
            </a:pPr>
            <a:r>
              <a:rPr lang="en-US" b="1" dirty="0" smtClean="0"/>
              <a:t>Advantages</a:t>
            </a:r>
            <a:endParaRPr lang="en-US" b="0" dirty="0" smtClean="0"/>
          </a:p>
          <a:p>
            <a:pPr eaLnBrk="1" hangingPunct="1">
              <a:lnSpc>
                <a:spcPct val="90000"/>
              </a:lnSpc>
              <a:spcBef>
                <a:spcPct val="0"/>
              </a:spcBef>
            </a:pPr>
            <a:r>
              <a:rPr lang="en-US" dirty="0" smtClean="0"/>
              <a:t>– An evidence-based program is not always completely effective. However, we promote the use of these programs because we know that they had some effect on the community in which they were conducted. Therefore they are a good starting place. </a:t>
            </a:r>
          </a:p>
          <a:p>
            <a:pPr eaLnBrk="1" hangingPunct="1">
              <a:lnSpc>
                <a:spcPct val="90000"/>
              </a:lnSpc>
              <a:spcBef>
                <a:spcPct val="0"/>
              </a:spcBef>
            </a:pPr>
            <a:r>
              <a:rPr lang="en-US" dirty="0" smtClean="0"/>
              <a:t>– Most evidence-based programs have been successful in the groups and settings in which they were studied. </a:t>
            </a:r>
          </a:p>
          <a:p>
            <a:pPr eaLnBrk="1" hangingPunct="1">
              <a:lnSpc>
                <a:spcPct val="90000"/>
              </a:lnSpc>
              <a:spcBef>
                <a:spcPct val="0"/>
              </a:spcBef>
            </a:pPr>
            <a:r>
              <a:rPr lang="en-US" dirty="0" smtClean="0"/>
              <a:t>- Adapting an evidence-based program can be easier than creating a new program with similar objectives. </a:t>
            </a:r>
          </a:p>
          <a:p>
            <a:pPr eaLnBrk="1" hangingPunct="1">
              <a:lnSpc>
                <a:spcPct val="90000"/>
              </a:lnSpc>
              <a:spcBef>
                <a:spcPct val="0"/>
              </a:spcBef>
            </a:pPr>
            <a:r>
              <a:rPr lang="en-US" dirty="0" smtClean="0"/>
              <a:t>– It can also be more cost effective to use one of these programs than to develop a new program. </a:t>
            </a:r>
          </a:p>
          <a:p>
            <a:pPr eaLnBrk="1" hangingPunct="1">
              <a:lnSpc>
                <a:spcPct val="90000"/>
              </a:lnSpc>
              <a:spcBef>
                <a:spcPct val="0"/>
              </a:spcBef>
            </a:pPr>
            <a:endParaRPr lang="en-US" dirty="0" smtClean="0"/>
          </a:p>
          <a:p>
            <a:pPr eaLnBrk="1" hangingPunct="1">
              <a:lnSpc>
                <a:spcPct val="90000"/>
              </a:lnSpc>
              <a:spcBef>
                <a:spcPct val="0"/>
              </a:spcBef>
            </a:pPr>
            <a:r>
              <a:rPr lang="en-US" dirty="0" smtClean="0"/>
              <a:t>• At the very least, evidence-based programs: </a:t>
            </a:r>
          </a:p>
          <a:p>
            <a:pPr eaLnBrk="1" hangingPunct="1">
              <a:lnSpc>
                <a:spcPct val="90000"/>
              </a:lnSpc>
              <a:spcBef>
                <a:spcPct val="0"/>
              </a:spcBef>
            </a:pPr>
            <a:r>
              <a:rPr lang="en-US" dirty="0" smtClean="0"/>
              <a:t>– Shorten the development process </a:t>
            </a:r>
          </a:p>
          <a:p>
            <a:pPr eaLnBrk="1" hangingPunct="1">
              <a:lnSpc>
                <a:spcPct val="90000"/>
              </a:lnSpc>
              <a:spcBef>
                <a:spcPct val="0"/>
              </a:spcBef>
            </a:pPr>
            <a:r>
              <a:rPr lang="en-US" dirty="0" smtClean="0"/>
              <a:t>– Reduce the need for formative research </a:t>
            </a:r>
          </a:p>
          <a:p>
            <a:pPr eaLnBrk="1" hangingPunct="1">
              <a:lnSpc>
                <a:spcPct val="90000"/>
              </a:lnSpc>
              <a:spcBef>
                <a:spcPct val="0"/>
              </a:spcBef>
            </a:pPr>
            <a:r>
              <a:rPr lang="en-US" dirty="0" smtClean="0"/>
              <a:t>– Help narrow the evaluation questions. </a:t>
            </a:r>
          </a:p>
          <a:p>
            <a:pPr eaLnBrk="1" hangingPunct="1">
              <a:lnSpc>
                <a:spcPct val="90000"/>
              </a:lnSpc>
              <a:spcBef>
                <a:spcPct val="0"/>
              </a:spcBef>
            </a:pPr>
            <a:endParaRPr lang="en-US" dirty="0" smtClean="0"/>
          </a:p>
          <a:p>
            <a:pPr eaLnBrk="1" hangingPunct="1">
              <a:lnSpc>
                <a:spcPct val="90000"/>
              </a:lnSpc>
              <a:spcBef>
                <a:spcPct val="0"/>
              </a:spcBef>
            </a:pPr>
            <a:r>
              <a:rPr lang="en-US" dirty="0" smtClean="0"/>
              <a:t>MORE ADVANTAGES:</a:t>
            </a:r>
          </a:p>
          <a:p>
            <a:pPr eaLnBrk="1" hangingPunct="1">
              <a:lnSpc>
                <a:spcPct val="90000"/>
              </a:lnSpc>
              <a:spcBef>
                <a:spcPct val="0"/>
              </a:spcBef>
              <a:buFontTx/>
              <a:buChar char="•"/>
            </a:pPr>
            <a:r>
              <a:rPr lang="en-US" dirty="0" smtClean="0"/>
              <a:t>Organization is successful sooner</a:t>
            </a:r>
          </a:p>
          <a:p>
            <a:pPr eaLnBrk="1" hangingPunct="1">
              <a:lnSpc>
                <a:spcPct val="90000"/>
              </a:lnSpc>
              <a:spcBef>
                <a:spcPct val="0"/>
              </a:spcBef>
              <a:buFontTx/>
              <a:buChar char="•"/>
            </a:pPr>
            <a:r>
              <a:rPr lang="en-US" dirty="0" smtClean="0"/>
              <a:t>Creates a clear vision of how best to use resources</a:t>
            </a:r>
          </a:p>
          <a:p>
            <a:pPr eaLnBrk="1" hangingPunct="1">
              <a:lnSpc>
                <a:spcPct val="90000"/>
              </a:lnSpc>
              <a:spcBef>
                <a:spcPct val="0"/>
              </a:spcBef>
              <a:buFontTx/>
              <a:buChar char="•"/>
            </a:pPr>
            <a:r>
              <a:rPr lang="en-US" dirty="0" smtClean="0"/>
              <a:t>Presents new ideas for consideration that could work well</a:t>
            </a:r>
          </a:p>
          <a:p>
            <a:pPr eaLnBrk="1" hangingPunct="1">
              <a:lnSpc>
                <a:spcPct val="90000"/>
              </a:lnSpc>
              <a:spcBef>
                <a:spcPct val="0"/>
              </a:spcBef>
              <a:buFontTx/>
              <a:buChar char="•"/>
            </a:pPr>
            <a:r>
              <a:rPr lang="en-US" dirty="0" smtClean="0"/>
              <a:t>Adds value to a grant application</a:t>
            </a:r>
          </a:p>
          <a:p>
            <a:pPr eaLnBrk="1" hangingPunct="1">
              <a:lnSpc>
                <a:spcPct val="90000"/>
              </a:lnSpc>
              <a:spcBef>
                <a:spcPct val="0"/>
              </a:spcBef>
              <a:buFontTx/>
              <a:buChar char="•"/>
            </a:pPr>
            <a:r>
              <a:rPr lang="en-US" dirty="0" smtClean="0"/>
              <a:t>Increased certainty of success</a:t>
            </a:r>
          </a:p>
          <a:p>
            <a:pPr eaLnBrk="1" hangingPunct="1">
              <a:lnSpc>
                <a:spcPct val="90000"/>
              </a:lnSpc>
              <a:spcBef>
                <a:spcPct val="0"/>
              </a:spcBef>
              <a:buFontTx/>
              <a:buChar char="•"/>
            </a:pPr>
            <a:r>
              <a:rPr lang="en-US" dirty="0" smtClean="0"/>
              <a:t>Saves time and resources during planning and implementation</a:t>
            </a:r>
          </a:p>
        </p:txBody>
      </p:sp>
      <p:sp>
        <p:nvSpPr>
          <p:cNvPr id="130053" name="Slide Number Placeholder 3"/>
          <p:cNvSpPr txBox="1">
            <a:spLocks noGrp="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AFFF43C0-61DB-4F5D-845E-0E727559040F}" type="slidenum">
              <a:rPr lang="en-US" sz="1200">
                <a:solidFill>
                  <a:prstClr val="black"/>
                </a:solidFill>
                <a:latin typeface="Times" pitchFamily="18" charset="0"/>
              </a:rPr>
              <a:pPr algn="r" defTabSz="929617" eaLnBrk="0" hangingPunct="0"/>
              <a:t>14</a:t>
            </a:fld>
            <a:endParaRPr lang="en-US" sz="1200" dirty="0">
              <a:solidFill>
                <a:prstClr val="black"/>
              </a:solidFill>
              <a:latin typeface="Times"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E1DFBFFC-AEFA-49DA-B0AA-B6055BE72D83}" type="slidenum">
              <a:rPr lang="en-US">
                <a:solidFill>
                  <a:prstClr val="black"/>
                </a:solidFill>
              </a:rPr>
              <a:pPr/>
              <a:t>15</a:t>
            </a:fld>
            <a:endParaRPr lang="en-US">
              <a:solidFill>
                <a:prstClr val="black"/>
              </a:solidFill>
            </a:endParaRPr>
          </a:p>
        </p:txBody>
      </p:sp>
      <p:sp>
        <p:nvSpPr>
          <p:cNvPr id="131075" name="Slide Image Placeholder 1"/>
          <p:cNvSpPr>
            <a:spLocks noGrp="1" noRot="1" noChangeAspect="1" noTextEdit="1"/>
          </p:cNvSpPr>
          <p:nvPr>
            <p:ph type="sldImg"/>
          </p:nvPr>
        </p:nvSpPr>
        <p:spPr>
          <a:ln/>
        </p:spPr>
      </p:sp>
      <p:sp>
        <p:nvSpPr>
          <p:cNvPr id="131076" name="Notes Placeholder 2"/>
          <p:cNvSpPr>
            <a:spLocks noGrp="1"/>
          </p:cNvSpPr>
          <p:nvPr>
            <p:ph type="body" idx="1"/>
          </p:nvPr>
        </p:nvSpPr>
        <p:spPr>
          <a:noFill/>
          <a:ln/>
        </p:spPr>
        <p:txBody>
          <a:bodyPr/>
          <a:lstStyle/>
          <a:p>
            <a:pPr eaLnBrk="1" hangingPunct="1"/>
            <a:r>
              <a:rPr lang="en-US" smtClean="0">
                <a:latin typeface="Times New Roman" pitchFamily="18" charset="0"/>
              </a:rPr>
              <a:t>Ask participants to take 1–2 minutes to write down their responses to this question.  Follow up by asking for volunteers to share their responses.  </a:t>
            </a:r>
          </a:p>
          <a:p>
            <a:pPr eaLnBrk="1" hangingPunct="1"/>
            <a:endParaRPr lang="en-US" smtClean="0">
              <a:latin typeface="Times New Roman" pitchFamily="18" charset="0"/>
            </a:endParaRPr>
          </a:p>
          <a:p>
            <a:pPr eaLnBrk="1" hangingPunct="1"/>
            <a:r>
              <a:rPr lang="en-US" smtClean="0">
                <a:latin typeface="Times New Roman" pitchFamily="18" charset="0"/>
              </a:rPr>
              <a:t>Afterwards, </a:t>
            </a:r>
            <a:r>
              <a:rPr lang="en-US" smtClean="0"/>
              <a:t>write their responses on the memo board or flipchart to refer to during the discussion. </a:t>
            </a:r>
            <a:endParaRPr lang="en-US" smtClean="0">
              <a:latin typeface="Times New Roman" pitchFamily="18" charset="0"/>
            </a:endParaRPr>
          </a:p>
          <a:p>
            <a:pPr eaLnBrk="1" hangingPunct="1"/>
            <a:endParaRPr lang="en-US" smtClean="0"/>
          </a:p>
        </p:txBody>
      </p:sp>
      <p:sp>
        <p:nvSpPr>
          <p:cNvPr id="131077" name="Slide Number Placeholder 3"/>
          <p:cNvSpPr txBox="1">
            <a:spLocks noGrp="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C7BD36BA-DCDD-4D96-8201-6D5554051E26}" type="slidenum">
              <a:rPr lang="en-US" sz="1200">
                <a:solidFill>
                  <a:prstClr val="black"/>
                </a:solidFill>
                <a:latin typeface="Times" pitchFamily="18" charset="0"/>
              </a:rPr>
              <a:pPr algn="r" defTabSz="929617" eaLnBrk="0" hangingPunct="0"/>
              <a:t>15</a:t>
            </a:fld>
            <a:endParaRPr lang="en-US" sz="1200" dirty="0">
              <a:solidFill>
                <a:prstClr val="black"/>
              </a:solidFill>
              <a:latin typeface="Times"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p:spPr>
        <p:txBody>
          <a:bodyPr/>
          <a:lstStyle/>
          <a:p>
            <a:pPr eaLnBrk="1" hangingPunct="1">
              <a:lnSpc>
                <a:spcPct val="80000"/>
              </a:lnSpc>
              <a:spcBef>
                <a:spcPct val="0"/>
              </a:spcBef>
            </a:pPr>
            <a:r>
              <a:rPr lang="en-US" sz="800" dirty="0" smtClean="0"/>
              <a:t>• Using evidence-based programs limits creativity. </a:t>
            </a:r>
          </a:p>
          <a:p>
            <a:pPr lvl="1" eaLnBrk="1" hangingPunct="1">
              <a:lnSpc>
                <a:spcPct val="80000"/>
              </a:lnSpc>
              <a:spcBef>
                <a:spcPct val="0"/>
              </a:spcBef>
            </a:pPr>
            <a:r>
              <a:rPr lang="en-US" sz="800" dirty="0" smtClean="0"/>
              <a:t>– You can be creative by changing the reading level to fit your communities’ needs or making the language more culturally relevant. You can also add the logo or brand of your agency. </a:t>
            </a:r>
          </a:p>
          <a:p>
            <a:pPr lvl="1" eaLnBrk="1" hangingPunct="1">
              <a:lnSpc>
                <a:spcPct val="80000"/>
              </a:lnSpc>
              <a:spcBef>
                <a:spcPct val="0"/>
              </a:spcBef>
            </a:pPr>
            <a:r>
              <a:rPr lang="en-US" sz="800" dirty="0" smtClean="0"/>
              <a:t>In fact,  it is expected that programs will need some adaptations like how promotion materials and handouts are worded, or what types of social activities might be most appealing, or even what the program is actually called. So these adaptations can allow for creativity and a homegrown look, provided the essential, core components of the program’s activities, scripts, staff training, and facility and equipment needs are adhered to. </a:t>
            </a:r>
          </a:p>
          <a:p>
            <a:pPr lvl="1" eaLnBrk="1" hangingPunct="1">
              <a:lnSpc>
                <a:spcPct val="80000"/>
              </a:lnSpc>
              <a:spcBef>
                <a:spcPct val="0"/>
              </a:spcBef>
            </a:pPr>
            <a:endParaRPr lang="en-US" sz="800" dirty="0" smtClean="0"/>
          </a:p>
          <a:p>
            <a:pPr eaLnBrk="1" hangingPunct="1">
              <a:lnSpc>
                <a:spcPct val="80000"/>
              </a:lnSpc>
              <a:spcBef>
                <a:spcPct val="0"/>
              </a:spcBef>
            </a:pPr>
            <a:r>
              <a:rPr lang="en-US" sz="800" dirty="0" smtClean="0"/>
              <a:t>• Evidence-based programs take too much time and/or money. </a:t>
            </a:r>
          </a:p>
          <a:p>
            <a:pPr lvl="1" eaLnBrk="1" hangingPunct="1">
              <a:lnSpc>
                <a:spcPct val="80000"/>
              </a:lnSpc>
              <a:spcBef>
                <a:spcPct val="0"/>
              </a:spcBef>
            </a:pPr>
            <a:r>
              <a:rPr lang="en-US" sz="800" dirty="0" smtClean="0"/>
              <a:t>– Different programs take different resources. </a:t>
            </a:r>
          </a:p>
          <a:p>
            <a:pPr lvl="1" eaLnBrk="1" hangingPunct="1">
              <a:lnSpc>
                <a:spcPct val="80000"/>
              </a:lnSpc>
              <a:spcBef>
                <a:spcPct val="0"/>
              </a:spcBef>
            </a:pPr>
            <a:r>
              <a:rPr lang="en-US" sz="800" dirty="0" smtClean="0"/>
              <a:t>– You can spend less time on formative research. Although it is recommended, you do not need to pilot test the program. </a:t>
            </a:r>
          </a:p>
          <a:p>
            <a:pPr lvl="1" eaLnBrk="1" hangingPunct="1">
              <a:lnSpc>
                <a:spcPct val="80000"/>
              </a:lnSpc>
              <a:spcBef>
                <a:spcPct val="0"/>
              </a:spcBef>
            </a:pPr>
            <a:endParaRPr lang="en-US" sz="800" dirty="0" smtClean="0"/>
          </a:p>
          <a:p>
            <a:pPr lvl="0" eaLnBrk="1" hangingPunct="1">
              <a:lnSpc>
                <a:spcPct val="80000"/>
              </a:lnSpc>
              <a:spcBef>
                <a:spcPct val="0"/>
              </a:spcBef>
              <a:buFontTx/>
              <a:buChar char="•"/>
            </a:pPr>
            <a:r>
              <a:rPr lang="en-US" sz="800" dirty="0" smtClean="0"/>
              <a:t>I do not know what evidence –based programs are or where to find them.</a:t>
            </a:r>
          </a:p>
          <a:p>
            <a:pPr lvl="1" eaLnBrk="1" hangingPunct="1">
              <a:lnSpc>
                <a:spcPct val="80000"/>
              </a:lnSpc>
              <a:spcBef>
                <a:spcPct val="0"/>
              </a:spcBef>
            </a:pPr>
            <a:r>
              <a:rPr lang="en-US" sz="800" dirty="0" smtClean="0"/>
              <a:t>– You will learn how to pick a program that will work for your community and also fits your budget and staff. </a:t>
            </a:r>
          </a:p>
          <a:p>
            <a:pPr lvl="1" eaLnBrk="1" hangingPunct="1">
              <a:lnSpc>
                <a:spcPct val="80000"/>
              </a:lnSpc>
              <a:spcBef>
                <a:spcPct val="0"/>
              </a:spcBef>
            </a:pPr>
            <a:r>
              <a:rPr lang="en-US" sz="800" dirty="0" smtClean="0"/>
              <a:t>And another challenge in </a:t>
            </a:r>
            <a:r>
              <a:rPr lang="en-US" sz="800" dirty="0" err="1" smtClean="0"/>
              <a:t>ebhp</a:t>
            </a:r>
            <a:r>
              <a:rPr lang="en-US" sz="800" dirty="0" smtClean="0"/>
              <a:t> is figuring out exactly which programs are evidence-based and what types and how much evidence is enough to say the program provides positive benefits and should be implemented.</a:t>
            </a:r>
          </a:p>
          <a:p>
            <a:pPr lvl="1" eaLnBrk="1" hangingPunct="1">
              <a:lnSpc>
                <a:spcPct val="80000"/>
              </a:lnSpc>
              <a:spcBef>
                <a:spcPct val="0"/>
              </a:spcBef>
            </a:pPr>
            <a:endParaRPr lang="en-US" sz="800" dirty="0" smtClean="0"/>
          </a:p>
          <a:p>
            <a:pPr eaLnBrk="1" hangingPunct="1">
              <a:lnSpc>
                <a:spcPct val="80000"/>
              </a:lnSpc>
              <a:spcBef>
                <a:spcPct val="0"/>
              </a:spcBef>
              <a:buFontTx/>
              <a:buChar char="•"/>
            </a:pPr>
            <a:r>
              <a:rPr lang="en-US" sz="800" dirty="0" smtClean="0"/>
              <a:t>Evidence-based programs are too scientific. </a:t>
            </a:r>
          </a:p>
          <a:p>
            <a:pPr lvl="1" eaLnBrk="1" hangingPunct="1">
              <a:lnSpc>
                <a:spcPct val="80000"/>
              </a:lnSpc>
              <a:spcBef>
                <a:spcPct val="0"/>
              </a:spcBef>
            </a:pPr>
            <a:r>
              <a:rPr lang="en-US" sz="800" dirty="0" smtClean="0"/>
              <a:t>– You will learn how to evaluate the success of your program. You can use the methods of the original program. </a:t>
            </a:r>
          </a:p>
          <a:p>
            <a:pPr lvl="1" eaLnBrk="1" hangingPunct="1">
              <a:lnSpc>
                <a:spcPct val="80000"/>
              </a:lnSpc>
              <a:spcBef>
                <a:spcPct val="0"/>
              </a:spcBef>
            </a:pPr>
            <a:r>
              <a:rPr lang="en-US" sz="800" dirty="0" smtClean="0"/>
              <a:t>– “Evidence-based” means that peer-reviewed research and evaluation have already been done on the program. This is what allows us to say it is effective. You may not have to evaluate the program to the same degree. </a:t>
            </a:r>
          </a:p>
          <a:p>
            <a:pPr lvl="1" eaLnBrk="1" hangingPunct="1">
              <a:lnSpc>
                <a:spcPct val="80000"/>
              </a:lnSpc>
              <a:spcBef>
                <a:spcPct val="0"/>
              </a:spcBef>
            </a:pPr>
            <a:endParaRPr lang="en-US" sz="800" dirty="0" smtClean="0"/>
          </a:p>
          <a:p>
            <a:pPr eaLnBrk="1" hangingPunct="1">
              <a:lnSpc>
                <a:spcPct val="80000"/>
              </a:lnSpc>
              <a:spcBef>
                <a:spcPct val="0"/>
              </a:spcBef>
            </a:pPr>
            <a:r>
              <a:rPr lang="en-US" sz="800" dirty="0" smtClean="0"/>
              <a:t>• My community is unique. An evidence-based program will not be as appropriate as if I developed the program myself. </a:t>
            </a:r>
          </a:p>
          <a:p>
            <a:pPr lvl="1" eaLnBrk="1" hangingPunct="1">
              <a:lnSpc>
                <a:spcPct val="80000"/>
              </a:lnSpc>
              <a:spcBef>
                <a:spcPct val="0"/>
              </a:spcBef>
            </a:pPr>
            <a:r>
              <a:rPr lang="en-US" sz="800" dirty="0" smtClean="0"/>
              <a:t>– We will show you how to adapt a program to fit your community’s specific needs. We can show you how to do this using a case study. </a:t>
            </a:r>
          </a:p>
          <a:p>
            <a:pPr lvl="1" eaLnBrk="1" hangingPunct="1">
              <a:lnSpc>
                <a:spcPct val="80000"/>
              </a:lnSpc>
              <a:spcBef>
                <a:spcPct val="0"/>
              </a:spcBef>
            </a:pPr>
            <a:r>
              <a:rPr lang="en-US" sz="800" dirty="0" smtClean="0"/>
              <a:t>– Often what makes the program effective is not seen by just looking at the products. By speaking with the program developers, you can see if their program might work for your community. </a:t>
            </a:r>
          </a:p>
          <a:p>
            <a:endParaRPr lang="en-US" dirty="0" smtClean="0">
              <a:latin typeface="Arial" pitchFamily="34" charset="0"/>
            </a:endParaRPr>
          </a:p>
        </p:txBody>
      </p:sp>
      <p:sp>
        <p:nvSpPr>
          <p:cNvPr id="130052" name="Slide Number Placeholder 3"/>
          <p:cNvSpPr>
            <a:spLocks noGrp="1"/>
          </p:cNvSpPr>
          <p:nvPr>
            <p:ph type="sldNum" sz="quarter" idx="5"/>
          </p:nvPr>
        </p:nvSpPr>
        <p:spPr>
          <a:noFill/>
        </p:spPr>
        <p:txBody>
          <a:bodyPr/>
          <a:lstStyle/>
          <a:p>
            <a:pPr defTabSz="928621"/>
            <a:fld id="{30BAB44A-29C7-4593-B871-23D48172A2DE}" type="slidenum">
              <a:rPr lang="en-US" smtClean="0">
                <a:solidFill>
                  <a:srgbClr val="000000"/>
                </a:solidFill>
                <a:latin typeface="Arial" pitchFamily="34" charset="0"/>
              </a:rPr>
              <a:pPr defTabSz="928621"/>
              <a:t>16</a:t>
            </a:fld>
            <a:endParaRPr lang="en-US" dirty="0" smtClean="0">
              <a:solidFill>
                <a:srgbClr val="000000"/>
              </a:solidFill>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These are some general sources for evidence that we</a:t>
            </a:r>
            <a:r>
              <a:rPr lang="en-US" baseline="0" dirty="0" smtClean="0"/>
              <a:t> will review over the next few minutes.</a:t>
            </a:r>
            <a:endParaRPr lang="en-US" dirty="0" smtClean="0"/>
          </a:p>
        </p:txBody>
      </p:sp>
      <p:sp>
        <p:nvSpPr>
          <p:cNvPr id="132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2F3558D-71F6-4A21-A438-2E1FF9898A29}" type="slidenum">
              <a:rPr lang="en-US" smtClean="0">
                <a:solidFill>
                  <a:srgbClr val="000000"/>
                </a:solidFill>
                <a:latin typeface="Arial" pitchFamily="34" charset="0"/>
              </a:rPr>
              <a:pPr/>
              <a:t>17</a:t>
            </a:fld>
            <a:endParaRPr lang="en-US" smtClean="0">
              <a:solidFill>
                <a:srgbClr val="000000"/>
              </a:solidFill>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Community Guide is developed by a Taskforce</a:t>
            </a:r>
            <a:r>
              <a:rPr lang="en-US" baseline="0" dirty="0" smtClean="0"/>
              <a:t> of public health agencies and members that summarize evidence-based policies and strategies.</a:t>
            </a:r>
            <a:endParaRPr lang="en-US" dirty="0" smtClean="0"/>
          </a:p>
        </p:txBody>
      </p:sp>
      <p:sp>
        <p:nvSpPr>
          <p:cNvPr id="139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4D69149-A2BB-4D98-A0FF-5BCA0E17521C}" type="slidenum">
              <a:rPr lang="en-US" smtClean="0">
                <a:solidFill>
                  <a:srgbClr val="000000"/>
                </a:solidFill>
                <a:latin typeface="Arial" pitchFamily="34" charset="0"/>
              </a:rPr>
              <a:pPr/>
              <a:t>18</a:t>
            </a:fld>
            <a:endParaRPr lang="en-US" smtClean="0">
              <a:solidFill>
                <a:srgbClr val="000000"/>
              </a:solidFill>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summary table presents the recommended intervention strategies to increase cancer screening.</a:t>
            </a:r>
          </a:p>
          <a:p>
            <a:r>
              <a:rPr lang="en-US" baseline="0" dirty="0" smtClean="0"/>
              <a:t>Please note that insufficient evidence does not mean that that strategy does not work but that there needs to be more research or studies before they can say that it works or does not work</a:t>
            </a:r>
            <a:endParaRPr lang="en-US" dirty="0" smtClean="0"/>
          </a:p>
          <a:p>
            <a:endParaRPr lang="en-US" dirty="0"/>
          </a:p>
        </p:txBody>
      </p:sp>
      <p:sp>
        <p:nvSpPr>
          <p:cNvPr id="4" name="Slide Number Placeholder 3"/>
          <p:cNvSpPr>
            <a:spLocks noGrp="1"/>
          </p:cNvSpPr>
          <p:nvPr>
            <p:ph type="sldNum" sz="quarter" idx="10"/>
          </p:nvPr>
        </p:nvSpPr>
        <p:spPr/>
        <p:txBody>
          <a:bodyPr/>
          <a:lstStyle/>
          <a:p>
            <a:fld id="{C2804A51-187F-4A9C-A943-579D8800FB6B}" type="slidenum">
              <a:rPr lang="en-US" smtClean="0">
                <a:solidFill>
                  <a:prstClr val="black"/>
                </a:solidFill>
              </a:rPr>
              <a:pPr/>
              <a:t>19</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1402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8D31CF8-3B30-4F41-BB6B-A0913FC1FB07}" type="slidenum">
              <a:rPr lang="en-US" smtClean="0">
                <a:solidFill>
                  <a:srgbClr val="000000"/>
                </a:solidFill>
                <a:latin typeface="Arial" pitchFamily="34" charset="0"/>
              </a:rPr>
              <a:pPr/>
              <a:t>21</a:t>
            </a:fld>
            <a:endParaRPr lang="en-US" smtClean="0">
              <a:solidFill>
                <a:srgbClr val="000000"/>
              </a:solidFill>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RTIPS is a source for evidence-based programs. These have been</a:t>
            </a:r>
            <a:r>
              <a:rPr lang="en-US" baseline="0" dirty="0" smtClean="0"/>
              <a:t> evaluated or research tested and the materials are available for practitioners to use at low or no cost.</a:t>
            </a:r>
            <a:endParaRPr lang="en-US" dirty="0" smtClean="0"/>
          </a:p>
        </p:txBody>
      </p:sp>
      <p:sp>
        <p:nvSpPr>
          <p:cNvPr id="1443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30CEB7E-F309-4D43-B0DD-09D8B7652494}" type="slidenum">
              <a:rPr lang="en-US" smtClean="0">
                <a:solidFill>
                  <a:srgbClr val="000000"/>
                </a:solidFill>
                <a:latin typeface="Arial" pitchFamily="34" charset="0"/>
              </a:rPr>
              <a:pPr/>
              <a:t>22</a:t>
            </a:fld>
            <a:endParaRPr lang="en-US" smtClean="0">
              <a:solidFill>
                <a:srgbClr val="000000"/>
              </a:solidFill>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b="0" dirty="0" smtClean="0"/>
              <a:t>Programs</a:t>
            </a:r>
            <a:r>
              <a:rPr lang="en-US" b="0" baseline="0" dirty="0" smtClean="0"/>
              <a:t> are listed on Cancer Control P.L.A.N.E.T. if  they are </a:t>
            </a:r>
          </a:p>
          <a:p>
            <a:endParaRPr lang="en-US" b="0" baseline="0" dirty="0" smtClean="0"/>
          </a:p>
          <a:p>
            <a:r>
              <a:rPr lang="en-US" b="0" baseline="0" dirty="0" smtClean="0"/>
              <a:t>1. c</a:t>
            </a:r>
            <a:r>
              <a:rPr lang="en-US" b="0" dirty="0" smtClean="0"/>
              <a:t>ancer control intervention programs that have research findings that have been published in a peer-reviewed journal</a:t>
            </a:r>
            <a:br>
              <a:rPr lang="en-US" b="0" dirty="0" smtClean="0"/>
            </a:br>
            <a:endParaRPr lang="en-US" b="0" dirty="0" smtClean="0"/>
          </a:p>
          <a:p>
            <a:r>
              <a:rPr lang="en-US" b="0" dirty="0" smtClean="0"/>
              <a:t>2. the study must have produced one or more positive behavioral and/or psychosocial outcomes (p≤.05) among individuals, communities, or populations</a:t>
            </a:r>
            <a:br>
              <a:rPr lang="en-US" b="0" dirty="0" smtClean="0"/>
            </a:br>
            <a:r>
              <a:rPr lang="en-US" b="0" dirty="0" smtClean="0"/>
              <a:t/>
            </a:r>
            <a:br>
              <a:rPr lang="en-US" b="0" dirty="0" smtClean="0"/>
            </a:br>
            <a:r>
              <a:rPr lang="en-US" b="0" dirty="0" smtClean="0"/>
              <a:t>3. the evidence of outcomes must be demonstrated in at least one study, using an experimental or quasi-experimental design</a:t>
            </a:r>
            <a:br>
              <a:rPr lang="en-US" b="0" dirty="0" smtClean="0"/>
            </a:br>
            <a:r>
              <a:rPr lang="en-US" b="0" dirty="0" smtClean="0"/>
              <a:t/>
            </a:r>
            <a:br>
              <a:rPr lang="en-US" b="0" dirty="0" smtClean="0"/>
            </a:br>
            <a:r>
              <a:rPr lang="en-US" b="0" dirty="0" smtClean="0"/>
              <a:t>4. have messages, materials and other intervention components that can be used in a community or clinical setting are posted on this site with the approval of the principal investigator</a:t>
            </a:r>
            <a:br>
              <a:rPr lang="en-US" b="0" dirty="0" smtClean="0"/>
            </a:br>
            <a:r>
              <a:rPr lang="en-US" b="0" dirty="0" smtClean="0"/>
              <a:t/>
            </a:r>
            <a:br>
              <a:rPr lang="en-US" b="0" dirty="0" smtClean="0"/>
            </a:br>
            <a:r>
              <a:rPr lang="en-US" b="0" dirty="0" smtClean="0"/>
              <a:t>5.</a:t>
            </a:r>
            <a:r>
              <a:rPr lang="en-US" b="0" baseline="0" dirty="0" smtClean="0"/>
              <a:t> </a:t>
            </a:r>
            <a:r>
              <a:rPr lang="en-US" b="0" dirty="0" smtClean="0"/>
              <a:t>the intervention study has been conducted within the last 10 years </a:t>
            </a:r>
          </a:p>
          <a:p>
            <a:endParaRPr lang="en-US" dirty="0" smtClean="0"/>
          </a:p>
        </p:txBody>
      </p:sp>
      <p:sp>
        <p:nvSpPr>
          <p:cNvPr id="146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BBAFA7B-01F1-4AC9-AAD0-B473857E964A}" type="slidenum">
              <a:rPr lang="en-US" smtClean="0">
                <a:solidFill>
                  <a:srgbClr val="000000"/>
                </a:solidFill>
                <a:latin typeface="Arial" pitchFamily="34" charset="0"/>
              </a:rPr>
              <a:pPr/>
              <a:t>23</a:t>
            </a:fld>
            <a:endParaRPr lang="en-US" smtClean="0">
              <a:solidFill>
                <a:srgbClr val="000000"/>
              </a:solidFill>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defTabSz="929579">
              <a:defRPr/>
            </a:pPr>
            <a:r>
              <a:rPr lang="en-US" baseline="0" dirty="0" smtClean="0"/>
              <a:t>Today we are entering into a set of presentations about evidence-based programs, with a variety of understandings and a variety of contexts. The purpose is to enter into the conversation that will last the next year and a half as you plan and implement your projects with the best evidence available in order to increase your potential for success.</a:t>
            </a:r>
          </a:p>
          <a:p>
            <a:pPr defTabSz="929579">
              <a:defRPr/>
            </a:pPr>
            <a:endParaRPr lang="en-US" dirty="0" smtClean="0"/>
          </a:p>
          <a:p>
            <a:r>
              <a:rPr lang="en-US" dirty="0" smtClean="0"/>
              <a:t>The</a:t>
            </a:r>
            <a:r>
              <a:rPr lang="en-US" baseline="0" dirty="0" smtClean="0"/>
              <a:t> idea of evidence-based was first thought of in the terms of evidence-based medicine, it now seems to have hit the air waves and we hear it mentioned all the time in a lot of different contexts. </a:t>
            </a:r>
          </a:p>
          <a:p>
            <a:endParaRPr lang="en-US" baseline="0" dirty="0" smtClean="0"/>
          </a:p>
          <a:p>
            <a:r>
              <a:rPr lang="en-US" baseline="0" dirty="0" smtClean="0"/>
              <a:t>I put the term into Google and received over 22 million hits. Even one called ‘Evidence-based Mummy’ child and parenting psychology for the sleep deprived and another one titled ‘evidence-based marketing’. </a:t>
            </a:r>
          </a:p>
          <a:p>
            <a:endParaRPr lang="en-US" baseline="0" dirty="0" smtClean="0"/>
          </a:p>
          <a:p>
            <a:r>
              <a:rPr lang="en-US" baseline="0" dirty="0" smtClean="0"/>
              <a:t>On this slide we have a couple of books available through Amazon. One is about evidence-based public health the other evidence-based management to improve company performances.</a:t>
            </a:r>
          </a:p>
          <a:p>
            <a:endParaRPr lang="en-US" baseline="0" dirty="0" smtClean="0"/>
          </a:p>
        </p:txBody>
      </p:sp>
      <p:sp>
        <p:nvSpPr>
          <p:cNvPr id="1126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B90BA-B35B-437E-B81D-405EFD8B1567}" type="slidenum">
              <a:rPr lang="en-US" smtClean="0">
                <a:solidFill>
                  <a:srgbClr val="000000"/>
                </a:solidFill>
                <a:latin typeface="Arial" pitchFamily="34" charset="0"/>
              </a:rPr>
              <a:pPr/>
              <a:t>4</a:t>
            </a:fld>
            <a:endParaRPr lang="en-US" smtClean="0">
              <a:solidFill>
                <a:srgbClr val="000000"/>
              </a:solidFill>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AHQR has</a:t>
            </a:r>
            <a:r>
              <a:rPr lang="en-US" baseline="0" dirty="0" smtClean="0"/>
              <a:t> list of clinical practice guidelines. These are for providers in their public health practice.</a:t>
            </a:r>
          </a:p>
          <a:p>
            <a:pPr eaLnBrk="1" hangingPunct="1"/>
            <a:endParaRPr lang="en-US" baseline="0" dirty="0" smtClean="0"/>
          </a:p>
          <a:p>
            <a:r>
              <a:rPr lang="en-US" b="1" dirty="0" smtClean="0"/>
              <a:t>U.S. Preventive Services Task Force (USPSTF)</a:t>
            </a:r>
          </a:p>
          <a:p>
            <a:r>
              <a:rPr lang="en-US" dirty="0" smtClean="0"/>
              <a:t>The USPSTF is a Congressionally mandated, independent panel of experts in primary care and prevention that systematically reviews the evidence of effectiveness and develops recommendations for clinical preventive services.</a:t>
            </a:r>
          </a:p>
          <a:p>
            <a:pPr eaLnBrk="1" hangingPunct="1"/>
            <a:endParaRPr lang="en-US" dirty="0" smtClean="0"/>
          </a:p>
        </p:txBody>
      </p:sp>
      <p:sp>
        <p:nvSpPr>
          <p:cNvPr id="1413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B0B1700-EEB4-477E-9248-9A1699A16C46}" type="slidenum">
              <a:rPr lang="en-US" smtClean="0">
                <a:solidFill>
                  <a:srgbClr val="000000"/>
                </a:solidFill>
                <a:latin typeface="Arial" pitchFamily="34" charset="0"/>
              </a:rPr>
              <a:pPr/>
              <a:t>24</a:t>
            </a:fld>
            <a:endParaRPr lang="en-US" smtClean="0">
              <a:solidFill>
                <a:srgbClr val="000000"/>
              </a:solidFill>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AHRQ recommendations</a:t>
            </a:r>
            <a:r>
              <a:rPr lang="en-US" baseline="0" dirty="0" smtClean="0"/>
              <a:t> are particularly important to some of the projects that will be implemented over the next year, one will have the opportunity to promote system/policies changes that support adherence to the clinical guidelines.</a:t>
            </a:r>
            <a:endParaRPr lang="en-US" dirty="0" smtClean="0"/>
          </a:p>
        </p:txBody>
      </p:sp>
      <p:sp>
        <p:nvSpPr>
          <p:cNvPr id="1423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C51DAB6-219B-4615-BDCD-2A9F1787A72C}" type="slidenum">
              <a:rPr lang="en-US" smtClean="0">
                <a:solidFill>
                  <a:srgbClr val="000000"/>
                </a:solidFill>
                <a:latin typeface="Arial" pitchFamily="34" charset="0"/>
              </a:rPr>
              <a:pPr/>
              <a:t>25</a:t>
            </a:fld>
            <a:endParaRPr lang="en-US" smtClean="0">
              <a:solidFill>
                <a:srgbClr val="000000"/>
              </a:solidFill>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NREPP has a variety of interventions including tobacco prevention. </a:t>
            </a:r>
          </a:p>
        </p:txBody>
      </p:sp>
      <p:sp>
        <p:nvSpPr>
          <p:cNvPr id="150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90CDFA2-8709-4474-898F-36BDBA08F5C9}" type="slidenum">
              <a:rPr lang="en-US" smtClean="0">
                <a:solidFill>
                  <a:srgbClr val="000000"/>
                </a:solidFill>
                <a:latin typeface="Arial" pitchFamily="34" charset="0"/>
              </a:rPr>
              <a:pPr/>
              <a:t>26</a:t>
            </a:fld>
            <a:endParaRPr lang="en-US" smtClean="0">
              <a:solidFill>
                <a:srgbClr val="000000"/>
              </a:solidFill>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National</a:t>
            </a:r>
            <a:r>
              <a:rPr lang="en-US" baseline="0" smtClean="0"/>
              <a:t>  Guidelines </a:t>
            </a:r>
            <a:r>
              <a:rPr lang="en-US" baseline="0" dirty="0" smtClean="0"/>
              <a:t>Clearinghouse lets you search for clinical guidelines by topics.</a:t>
            </a:r>
          </a:p>
          <a:p>
            <a:endParaRPr lang="en-US" dirty="0" smtClean="0"/>
          </a:p>
          <a:p>
            <a:r>
              <a:rPr lang="en-US" dirty="0" smtClean="0"/>
              <a:t>Cochrane Collaboration, this online library is a collection of evidence-based medicine databases including Cochrane Database of Systematic Reviews, Database of Abstracts of Reviews and Effectiveness (DARE),</a:t>
            </a:r>
            <a:endParaRPr lang="en-US" dirty="0"/>
          </a:p>
        </p:txBody>
      </p:sp>
      <p:sp>
        <p:nvSpPr>
          <p:cNvPr id="4" name="Slide Number Placeholder 3"/>
          <p:cNvSpPr>
            <a:spLocks noGrp="1"/>
          </p:cNvSpPr>
          <p:nvPr>
            <p:ph type="sldNum" sz="quarter" idx="10"/>
          </p:nvPr>
        </p:nvSpPr>
        <p:spPr/>
        <p:txBody>
          <a:bodyPr/>
          <a:lstStyle/>
          <a:p>
            <a:fld id="{C2804A51-187F-4A9C-A943-579D8800FB6B}" type="slidenum">
              <a:rPr lang="en-US" smtClean="0">
                <a:solidFill>
                  <a:prstClr val="black"/>
                </a:solidFill>
              </a:rPr>
              <a:pPr/>
              <a:t>27</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take ‘</a:t>
            </a:r>
            <a:r>
              <a:rPr lang="en-US" dirty="0" err="1" smtClean="0"/>
              <a:t>aways</a:t>
            </a:r>
            <a:r>
              <a:rPr lang="en-US" dirty="0" smtClean="0"/>
              <a:t>’</a:t>
            </a:r>
          </a:p>
          <a:p>
            <a:endParaRPr lang="en-US" dirty="0" smtClean="0"/>
          </a:p>
          <a:p>
            <a:r>
              <a:rPr lang="en-US" dirty="0" smtClean="0">
                <a:solidFill>
                  <a:srgbClr val="002060"/>
                </a:solidFill>
              </a:rPr>
              <a:t>Evidence-based program, policies, and strategies have been proven to work</a:t>
            </a:r>
            <a:br>
              <a:rPr lang="en-US" dirty="0" smtClean="0">
                <a:solidFill>
                  <a:srgbClr val="002060"/>
                </a:solidFill>
              </a:rPr>
            </a:br>
            <a:endParaRPr lang="en-US" dirty="0" smtClean="0">
              <a:solidFill>
                <a:srgbClr val="002060"/>
              </a:solidFill>
            </a:endParaRPr>
          </a:p>
          <a:p>
            <a:r>
              <a:rPr lang="en-US" dirty="0" smtClean="0">
                <a:solidFill>
                  <a:srgbClr val="002060"/>
                </a:solidFill>
              </a:rPr>
              <a:t>There are evidence-based resources available online for you to locate programs, policies or strategies that meet your goals</a:t>
            </a:r>
            <a:br>
              <a:rPr lang="en-US" dirty="0" smtClean="0">
                <a:solidFill>
                  <a:srgbClr val="002060"/>
                </a:solidFill>
              </a:rPr>
            </a:br>
            <a:endParaRPr lang="en-US" dirty="0" smtClean="0">
              <a:solidFill>
                <a:srgbClr val="002060"/>
              </a:solidFill>
            </a:endParaRPr>
          </a:p>
          <a:p>
            <a:r>
              <a:rPr lang="en-US" dirty="0" smtClean="0">
                <a:solidFill>
                  <a:srgbClr val="002060"/>
                </a:solidFill>
              </a:rPr>
              <a:t>They can save you time and money in implementing these previously developed PPSs</a:t>
            </a:r>
          </a:p>
          <a:p>
            <a:endParaRPr lang="en-US" dirty="0"/>
          </a:p>
        </p:txBody>
      </p:sp>
      <p:sp>
        <p:nvSpPr>
          <p:cNvPr id="4" name="Slide Number Placeholder 3"/>
          <p:cNvSpPr>
            <a:spLocks noGrp="1"/>
          </p:cNvSpPr>
          <p:nvPr>
            <p:ph type="sldNum" sz="quarter" idx="10"/>
          </p:nvPr>
        </p:nvSpPr>
        <p:spPr/>
        <p:txBody>
          <a:bodyPr/>
          <a:lstStyle/>
          <a:p>
            <a:fld id="{C2804A51-187F-4A9C-A943-579D8800FB6B}" type="slidenum">
              <a:rPr lang="en-US" smtClean="0">
                <a:solidFill>
                  <a:prstClr val="black"/>
                </a:solidFill>
              </a:rPr>
              <a:pPr/>
              <a:t>28</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C134A4-8DB4-4EA7-8058-BAF339C9E80E}" type="slidenum">
              <a:rPr lang="en-US">
                <a:solidFill>
                  <a:prstClr val="black"/>
                </a:solidFill>
              </a:rPr>
              <a:pPr/>
              <a:t>30</a:t>
            </a:fld>
            <a:endParaRPr lang="en-US">
              <a:solidFill>
                <a:prstClr val="black"/>
              </a:solidFill>
            </a:endParaRPr>
          </a:p>
        </p:txBody>
      </p:sp>
      <p:sp>
        <p:nvSpPr>
          <p:cNvPr id="249858" name="Rectangle 2"/>
          <p:cNvSpPr>
            <a:spLocks noGrp="1" noRot="1" noChangeAspect="1" noChangeArrowheads="1" noTextEdit="1"/>
          </p:cNvSpPr>
          <p:nvPr>
            <p:ph type="sldImg"/>
          </p:nvPr>
        </p:nvSpPr>
        <p:spPr>
          <a:xfrm>
            <a:off x="1181100" y="693738"/>
            <a:ext cx="4635500" cy="3476625"/>
          </a:xfrm>
          <a:ln/>
        </p:spPr>
      </p:sp>
      <p:sp>
        <p:nvSpPr>
          <p:cNvPr id="249859" name="Rectangle 3"/>
          <p:cNvSpPr>
            <a:spLocks noGrp="1" noChangeArrowheads="1"/>
          </p:cNvSpPr>
          <p:nvPr>
            <p:ph type="body" idx="1"/>
          </p:nvPr>
        </p:nvSpPr>
        <p:spPr>
          <a:xfrm>
            <a:off x="699933" y="4402187"/>
            <a:ext cx="5597837" cy="4175352"/>
          </a:xfrm>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Engaging community members in problem-solving solutions to issues that affect them is one of the fundamental principles of public health. The most effective way to achieve public health goals, especially the elimination of disparities in health status, is to actively engage those experiencing the problems in every aspect of addressing them. Community engagement means involving community members in </a:t>
            </a:r>
            <a:r>
              <a:rPr lang="en-US" b="1" dirty="0" smtClean="0"/>
              <a:t>all</a:t>
            </a:r>
            <a:r>
              <a:rPr lang="en-US" dirty="0" smtClean="0"/>
              <a:t> activities--from identifying the relevant issues and making decisions about how to address them, to evaluating and sharing the results with the community.</a:t>
            </a:r>
          </a:p>
          <a:p>
            <a:endParaRPr lang="en-US" dirty="0" smtClean="0"/>
          </a:p>
          <a:p>
            <a:r>
              <a:rPr lang="en-US" dirty="0" smtClean="0"/>
              <a:t>Community engagement can take many forms, and partners can include organized groups, agencies, institutions, or individuals. Collaborators may be engaged in health promotion, research, or policy making. </a:t>
            </a:r>
          </a:p>
          <a:p>
            <a:endParaRPr lang="en-US" dirty="0" smtClean="0"/>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10CF878-890F-4DEC-BCD0-84C19817AC72}" type="slidenum">
              <a:rPr lang="en-US" smtClean="0">
                <a:solidFill>
                  <a:prstClr val="black"/>
                </a:solidFill>
              </a:rPr>
              <a:pPr/>
              <a:t>31</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Community engagement can also be seen as a continuum of community involvement. Over time, a specific collaboration is likely to move along this continuum toward greater community involvement, and any given collaboration is likely to evolve in other ways, too. </a:t>
            </a:r>
          </a:p>
          <a:p>
            <a:endParaRPr lang="en-US" dirty="0" smtClean="0"/>
          </a:p>
          <a:p>
            <a:r>
              <a:rPr lang="en-US" dirty="0" smtClean="0"/>
              <a:t>Look at this picture and tell me what you</a:t>
            </a:r>
            <a:r>
              <a:rPr lang="en-US" baseline="0" dirty="0" smtClean="0"/>
              <a:t> see—I hope you see diversity:  age, gender, racial and ethnic differences.  Why is this important?  </a:t>
            </a:r>
            <a:endParaRPr lang="en-US" dirty="0" smtClean="0"/>
          </a:p>
          <a:p>
            <a:endParaRPr lang="en-US" dirty="0" smtClean="0"/>
          </a:p>
          <a:p>
            <a:r>
              <a:rPr lang="en-US" dirty="0" smtClean="0"/>
              <a:t>Most notably, while community engagement may be achieved during a time-limited project, it frequently involves — and often evolves into — long-term partnerships that move from the traditional focus on a single health issue to address a range of social, economic, political, and environmental factors that affect health.</a:t>
            </a:r>
            <a:endParaRPr lang="en-US" dirty="0"/>
          </a:p>
        </p:txBody>
      </p:sp>
      <p:sp>
        <p:nvSpPr>
          <p:cNvPr id="4" name="Slide Number Placeholder 3"/>
          <p:cNvSpPr>
            <a:spLocks noGrp="1"/>
          </p:cNvSpPr>
          <p:nvPr>
            <p:ph type="sldNum" sz="quarter" idx="10"/>
          </p:nvPr>
        </p:nvSpPr>
        <p:spPr/>
        <p:txBody>
          <a:bodyPr/>
          <a:lstStyle/>
          <a:p>
            <a:fld id="{410CF878-890F-4DEC-BCD0-84C19817AC72}" type="slidenum">
              <a:rPr lang="en-US" smtClean="0">
                <a:solidFill>
                  <a:prstClr val="black"/>
                </a:solidFill>
              </a:rPr>
              <a:pPr/>
              <a:t>32</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Question for Participants: </a:t>
            </a:r>
            <a:r>
              <a:rPr lang="en-US" b="0" dirty="0" smtClean="0"/>
              <a:t>What are some of the benefits of</a:t>
            </a:r>
            <a:r>
              <a:rPr lang="en-US" b="0" baseline="0" dirty="0" smtClean="0"/>
              <a:t> community engagement?</a:t>
            </a:r>
            <a:endParaRPr lang="en-US" b="1" dirty="0" smtClean="0"/>
          </a:p>
          <a:p>
            <a:endParaRPr lang="en-US" b="1" dirty="0" smtClean="0"/>
          </a:p>
          <a:p>
            <a:r>
              <a:rPr lang="en-US" b="1" dirty="0" smtClean="0"/>
              <a:t>Focuses on social justice</a:t>
            </a:r>
            <a:r>
              <a:rPr lang="en-US" dirty="0" smtClean="0"/>
              <a:t>: It is through community engagement that community wisdom and science work in tandem to ensure a more balanced set of political, social, economic and cultural priorities, resulting in shared resources and shared power, thus leading to equity and social justice.</a:t>
            </a:r>
          </a:p>
          <a:p>
            <a:r>
              <a:rPr lang="en-US" b="1" dirty="0" smtClean="0"/>
              <a:t>Helps shape services</a:t>
            </a:r>
            <a:r>
              <a:rPr lang="en-US" dirty="0" smtClean="0"/>
              <a:t>: Including a broad array of community residents from the beginning of a planning process will help shape services so they are culturally acceptable and more closely meet specific needs.</a:t>
            </a:r>
          </a:p>
          <a:p>
            <a:r>
              <a:rPr lang="en-US" b="1" dirty="0" smtClean="0"/>
              <a:t>Helps build trust</a:t>
            </a:r>
            <a:r>
              <a:rPr lang="en-US" dirty="0" smtClean="0"/>
              <a:t>: Inviting leadership from community groups will help demonstrate that their participation is valued and that their views will be considered. This can help to build trust, increase communication and create openness to utilizing services.</a:t>
            </a:r>
          </a:p>
          <a:p>
            <a:r>
              <a:rPr lang="en-US" b="1" dirty="0" smtClean="0"/>
              <a:t>Helps with outreach</a:t>
            </a:r>
            <a:r>
              <a:rPr lang="en-US" dirty="0" smtClean="0"/>
              <a:t>: More residents will feel involved with community activities and decisions and will be able to explain or interpret them positively to others. Spreading the word through this informal approach will improve outreach.</a:t>
            </a:r>
          </a:p>
          <a:p>
            <a:r>
              <a:rPr lang="en-US" b="1" dirty="0" smtClean="0"/>
              <a:t>Connects people and resources</a:t>
            </a:r>
            <a:r>
              <a:rPr lang="en-US" dirty="0" smtClean="0"/>
              <a:t>: Community engagement efforts improve connections between individuals, community associations, businesses, and churches, which in turn creates greater community "buy-in."</a:t>
            </a:r>
          </a:p>
          <a:p>
            <a:r>
              <a:rPr lang="en-US" b="1" dirty="0" smtClean="0"/>
              <a:t>Develops new leaders</a:t>
            </a:r>
            <a:r>
              <a:rPr lang="en-US" dirty="0" smtClean="0"/>
              <a:t>: Inviting community members and leaders of community groups into planning processes will help in the identification of champions and development of leaders who understand public health issues. </a:t>
            </a:r>
          </a:p>
          <a:p>
            <a:r>
              <a:rPr lang="en-US" b="1" dirty="0" smtClean="0"/>
              <a:t>Creates an opportunity for critical reflection</a:t>
            </a:r>
            <a:r>
              <a:rPr lang="en-US" dirty="0" smtClean="0"/>
              <a:t>: Community engagement processes provide opportunities for cooperative, co-learning experiences, and critical reflection that benefits from community wisdom. </a:t>
            </a:r>
          </a:p>
          <a:p>
            <a:endParaRPr lang="en-US" dirty="0" smtClean="0"/>
          </a:p>
          <a:p>
            <a:r>
              <a:rPr lang="en-US" dirty="0" smtClean="0"/>
              <a:t>(</a:t>
            </a:r>
            <a:r>
              <a:rPr lang="en-US" i="1" dirty="0" smtClean="0"/>
              <a:t>Source:</a:t>
            </a:r>
            <a:r>
              <a:rPr lang="en-US" i="1" baseline="0" dirty="0" smtClean="0"/>
              <a:t> </a:t>
            </a:r>
            <a:r>
              <a:rPr lang="en-US" i="1" dirty="0" smtClean="0"/>
              <a:t>Minnesota Department</a:t>
            </a:r>
            <a:r>
              <a:rPr lang="en-US" i="1" baseline="0" dirty="0" smtClean="0"/>
              <a:t> of Health - http://www.health.state.mn.us/communityeng/intro/benefits.html</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410CF878-890F-4DEC-BCD0-84C19817AC72}" type="slidenum">
              <a:rPr lang="en-US" smtClean="0">
                <a:solidFill>
                  <a:prstClr val="black"/>
                </a:solidFill>
              </a:rPr>
              <a:pPr/>
              <a:t>33</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Additional Information by Principle:</a:t>
            </a:r>
          </a:p>
          <a:p>
            <a:endParaRPr lang="en-US" dirty="0" smtClean="0"/>
          </a:p>
          <a:p>
            <a:pPr defTabSz="929579">
              <a:defRPr/>
            </a:pPr>
            <a:r>
              <a:rPr lang="en-US" dirty="0" smtClean="0"/>
              <a:t>1</a:t>
            </a:r>
            <a:r>
              <a:rPr lang="en-US" baseline="0" dirty="0" smtClean="0"/>
              <a:t> - </a:t>
            </a:r>
            <a:r>
              <a:rPr lang="en-US" dirty="0" smtClean="0"/>
              <a:t>The implementers of the engagement process need to be able to communicate to the community why their participation is worthwhile. </a:t>
            </a:r>
          </a:p>
          <a:p>
            <a:pPr defTabSz="929579">
              <a:defRPr/>
            </a:pPr>
            <a:r>
              <a:rPr lang="en-US" dirty="0" smtClean="0"/>
              <a:t>2 - Learn about the community's perceptions of those initiating the engagement activities. It is important to learn as much about the community as possible, through both qualitative and quantitative methods from as many sources as feasible. </a:t>
            </a:r>
          </a:p>
          <a:p>
            <a:pPr defTabSz="929579">
              <a:defRPr/>
            </a:pPr>
            <a:r>
              <a:rPr lang="en-US" dirty="0" smtClean="0"/>
              <a:t>3 - Engagement is based on community support for whatever the process is trying to achieve.  Why is it important</a:t>
            </a:r>
            <a:r>
              <a:rPr lang="en-US" baseline="0" dirty="0" smtClean="0"/>
              <a:t> that we “go into the community”?</a:t>
            </a:r>
            <a:endParaRPr lang="en-US" dirty="0" smtClean="0"/>
          </a:p>
          <a:p>
            <a:pPr defTabSz="929579">
              <a:defRPr/>
            </a:pPr>
            <a:endParaRPr lang="en-US" dirty="0" smtClean="0"/>
          </a:p>
          <a:p>
            <a:pPr defTabSz="929579">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10CF878-890F-4DEC-BCD0-84C19817AC72}" type="slidenum">
              <a:rPr lang="en-US" smtClean="0">
                <a:solidFill>
                  <a:prstClr val="black"/>
                </a:solidFill>
              </a:rPr>
              <a:pPr/>
              <a:t>34</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6663A7E4-F414-4562-8F57-3E3E098BB1DE}" type="slidenum">
              <a:rPr lang="en-US">
                <a:solidFill>
                  <a:prstClr val="black"/>
                </a:solidFill>
              </a:rPr>
              <a:pPr/>
              <a:t>5</a:t>
            </a:fld>
            <a:endParaRPr lang="en-US">
              <a:solidFill>
                <a:prstClr val="black"/>
              </a:solidFill>
            </a:endParaRPr>
          </a:p>
        </p:txBody>
      </p:sp>
      <p:sp>
        <p:nvSpPr>
          <p:cNvPr id="124931" name="Rectangle 7"/>
          <p:cNvSpPr txBox="1">
            <a:spLocks noGrp="1" noChangeArrowheads="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EF1056BD-63F0-4804-AC38-5A2606F34D0F}" type="slidenum">
              <a:rPr lang="en-US" sz="1200">
                <a:solidFill>
                  <a:prstClr val="black"/>
                </a:solidFill>
                <a:latin typeface="Times" pitchFamily="18" charset="0"/>
              </a:rPr>
              <a:pPr algn="r" defTabSz="929617" eaLnBrk="0" hangingPunct="0"/>
              <a:t>5</a:t>
            </a:fld>
            <a:endParaRPr lang="en-US" sz="1200" dirty="0">
              <a:solidFill>
                <a:prstClr val="black"/>
              </a:solidFill>
              <a:latin typeface="Times" pitchFamily="18" charset="0"/>
            </a:endParaRPr>
          </a:p>
        </p:txBody>
      </p:sp>
      <p:sp>
        <p:nvSpPr>
          <p:cNvPr id="124932" name="Slide Image Placeholder 1"/>
          <p:cNvSpPr>
            <a:spLocks noGrp="1" noRot="1" noChangeAspect="1" noTextEdit="1"/>
          </p:cNvSpPr>
          <p:nvPr>
            <p:ph type="sldImg"/>
          </p:nvPr>
        </p:nvSpPr>
        <p:spPr>
          <a:ln/>
        </p:spPr>
      </p:sp>
      <p:sp>
        <p:nvSpPr>
          <p:cNvPr id="124933" name="Notes Placeholder 2"/>
          <p:cNvSpPr>
            <a:spLocks noGrp="1"/>
          </p:cNvSpPr>
          <p:nvPr>
            <p:ph type="body" idx="1"/>
          </p:nvPr>
        </p:nvSpPr>
        <p:spPr>
          <a:noFill/>
          <a:ln/>
        </p:spPr>
        <p:txBody>
          <a:bodyPr>
            <a:normAutofit fontScale="92500" lnSpcReduction="10000"/>
          </a:bodyPr>
          <a:lstStyle/>
          <a:p>
            <a:pPr eaLnBrk="1" hangingPunct="1">
              <a:lnSpc>
                <a:spcPct val="90000"/>
              </a:lnSpc>
              <a:spcBef>
                <a:spcPct val="0"/>
              </a:spcBef>
            </a:pPr>
            <a:r>
              <a:rPr lang="en-US" dirty="0" smtClean="0">
                <a:solidFill>
                  <a:srgbClr val="DF011B"/>
                </a:solidFill>
              </a:rPr>
              <a:t>There are several levels of evidence – and you really need all types to do your work</a:t>
            </a:r>
          </a:p>
          <a:p>
            <a:pPr eaLnBrk="1" hangingPunct="1">
              <a:lnSpc>
                <a:spcPct val="90000"/>
              </a:lnSpc>
              <a:spcBef>
                <a:spcPct val="0"/>
              </a:spcBef>
            </a:pPr>
            <a:endParaRPr lang="en-US" dirty="0" smtClean="0">
              <a:solidFill>
                <a:srgbClr val="DF011B"/>
              </a:solidFill>
            </a:endParaRPr>
          </a:p>
          <a:p>
            <a:pPr eaLnBrk="1" hangingPunct="1">
              <a:lnSpc>
                <a:spcPct val="90000"/>
              </a:lnSpc>
              <a:spcBef>
                <a:spcPct val="0"/>
              </a:spcBef>
            </a:pPr>
            <a:r>
              <a:rPr lang="en-US" u="sng" dirty="0" smtClean="0">
                <a:solidFill>
                  <a:srgbClr val="DF011B"/>
                </a:solidFill>
              </a:rPr>
              <a:t>Evidence can be based on fact (objective) or opinion (subjective)</a:t>
            </a:r>
          </a:p>
          <a:p>
            <a:pPr eaLnBrk="1" hangingPunct="1">
              <a:lnSpc>
                <a:spcPct val="90000"/>
              </a:lnSpc>
              <a:spcBef>
                <a:spcPct val="0"/>
              </a:spcBef>
            </a:pPr>
            <a:endParaRPr lang="en-US" u="sng" dirty="0" smtClean="0"/>
          </a:p>
          <a:p>
            <a:pPr eaLnBrk="1" hangingPunct="1">
              <a:lnSpc>
                <a:spcPct val="90000"/>
              </a:lnSpc>
              <a:spcBef>
                <a:spcPct val="0"/>
              </a:spcBef>
            </a:pPr>
            <a:r>
              <a:rPr lang="en-US" dirty="0" smtClean="0"/>
              <a:t>Surveillance Data (what would this include?)→ Breast cancer statistics: incidence and mortality </a:t>
            </a:r>
          </a:p>
          <a:p>
            <a:pPr eaLnBrk="1" hangingPunct="1">
              <a:lnSpc>
                <a:spcPct val="90000"/>
              </a:lnSpc>
              <a:spcBef>
                <a:spcPct val="0"/>
              </a:spcBef>
            </a:pPr>
            <a:r>
              <a:rPr lang="en-US" dirty="0" smtClean="0"/>
              <a:t>Examples: Cancer registry statistics, CENSUS.</a:t>
            </a:r>
          </a:p>
          <a:p>
            <a:pPr eaLnBrk="1" hangingPunct="1">
              <a:lnSpc>
                <a:spcPct val="90000"/>
              </a:lnSpc>
              <a:spcBef>
                <a:spcPct val="0"/>
              </a:spcBef>
            </a:pPr>
            <a:endParaRPr lang="en-US" u="sng" dirty="0" smtClean="0"/>
          </a:p>
          <a:p>
            <a:pPr eaLnBrk="1" hangingPunct="1">
              <a:lnSpc>
                <a:spcPct val="90000"/>
              </a:lnSpc>
              <a:spcBef>
                <a:spcPct val="0"/>
              </a:spcBef>
            </a:pPr>
            <a:r>
              <a:rPr lang="en-US" u="sng" dirty="0" smtClean="0"/>
              <a:t>Systematic Reviews: </a:t>
            </a:r>
          </a:p>
          <a:p>
            <a:pPr eaLnBrk="1" hangingPunct="1">
              <a:lnSpc>
                <a:spcPct val="90000"/>
              </a:lnSpc>
              <a:spcBef>
                <a:spcPct val="0"/>
              </a:spcBef>
            </a:pPr>
            <a:r>
              <a:rPr lang="en-US" dirty="0" smtClean="0"/>
              <a:t>A review of studies/journals for a specific situation/question-</a:t>
            </a:r>
          </a:p>
          <a:p>
            <a:pPr eaLnBrk="1" hangingPunct="1">
              <a:lnSpc>
                <a:spcPct val="90000"/>
              </a:lnSpc>
              <a:spcBef>
                <a:spcPct val="0"/>
              </a:spcBef>
            </a:pPr>
            <a:r>
              <a:rPr lang="en-US" dirty="0" smtClean="0"/>
              <a:t>Example: In The community guide client reminders are recommended to increase breast cancer screening.</a:t>
            </a:r>
          </a:p>
          <a:p>
            <a:pPr eaLnBrk="1" hangingPunct="1">
              <a:lnSpc>
                <a:spcPct val="90000"/>
              </a:lnSpc>
              <a:spcBef>
                <a:spcPct val="0"/>
              </a:spcBef>
            </a:pPr>
            <a:endParaRPr lang="en-US" u="sng" dirty="0" smtClean="0"/>
          </a:p>
          <a:p>
            <a:pPr eaLnBrk="1" hangingPunct="1">
              <a:lnSpc>
                <a:spcPct val="90000"/>
              </a:lnSpc>
              <a:spcBef>
                <a:spcPct val="0"/>
              </a:spcBef>
            </a:pPr>
            <a:r>
              <a:rPr lang="en-US" u="sng" dirty="0" smtClean="0"/>
              <a:t>Intervention Research Study</a:t>
            </a:r>
            <a:r>
              <a:rPr lang="en-US" dirty="0" smtClean="0"/>
              <a:t>: (any examples of this in your community?) A </a:t>
            </a:r>
            <a:r>
              <a:rPr lang="en-US" u="sng" dirty="0" smtClean="0"/>
              <a:t>single study</a:t>
            </a:r>
            <a:r>
              <a:rPr lang="en-US" dirty="0" smtClean="0"/>
              <a:t> about the results of using a program or intervention – PLANET, journals</a:t>
            </a:r>
          </a:p>
          <a:p>
            <a:pPr eaLnBrk="1" hangingPunct="1">
              <a:lnSpc>
                <a:spcPct val="90000"/>
              </a:lnSpc>
              <a:spcBef>
                <a:spcPct val="0"/>
              </a:spcBef>
            </a:pPr>
            <a:r>
              <a:rPr lang="en-US" dirty="0" smtClean="0"/>
              <a:t>Should be peer-reviewed and published in a peer-reviewed journal.</a:t>
            </a:r>
          </a:p>
          <a:p>
            <a:pPr eaLnBrk="1" hangingPunct="1">
              <a:lnSpc>
                <a:spcPct val="90000"/>
              </a:lnSpc>
              <a:spcBef>
                <a:spcPct val="0"/>
              </a:spcBef>
            </a:pPr>
            <a:endParaRPr lang="en-US" dirty="0" smtClean="0"/>
          </a:p>
          <a:p>
            <a:pPr eaLnBrk="1" hangingPunct="1">
              <a:lnSpc>
                <a:spcPct val="90000"/>
              </a:lnSpc>
              <a:spcBef>
                <a:spcPct val="0"/>
              </a:spcBef>
            </a:pPr>
            <a:r>
              <a:rPr lang="en-US" u="sng" dirty="0" smtClean="0"/>
              <a:t>Program Evaluation</a:t>
            </a:r>
            <a:r>
              <a:rPr lang="en-US" dirty="0" smtClean="0"/>
              <a:t>: a program that has not had a formal peer review like in a journal; but one that your grantees will be using and you would want to work with your grantees on</a:t>
            </a:r>
          </a:p>
          <a:p>
            <a:pPr eaLnBrk="1" hangingPunct="1">
              <a:lnSpc>
                <a:spcPct val="90000"/>
              </a:lnSpc>
              <a:spcBef>
                <a:spcPct val="0"/>
              </a:spcBef>
            </a:pPr>
            <a:endParaRPr lang="en-US" dirty="0" smtClean="0"/>
          </a:p>
          <a:p>
            <a:pPr eaLnBrk="1" hangingPunct="1">
              <a:lnSpc>
                <a:spcPct val="90000"/>
              </a:lnSpc>
              <a:spcBef>
                <a:spcPct val="0"/>
              </a:spcBef>
            </a:pPr>
            <a:r>
              <a:rPr lang="en-US" u="sng" dirty="0" smtClean="0"/>
              <a:t>Word of mouth</a:t>
            </a:r>
            <a:r>
              <a:rPr lang="en-US" dirty="0" smtClean="0"/>
              <a:t> from colleagues or volunteers : Quote or personal experience with the program</a:t>
            </a:r>
          </a:p>
          <a:p>
            <a:pPr eaLnBrk="1" hangingPunct="1">
              <a:lnSpc>
                <a:spcPct val="90000"/>
              </a:lnSpc>
              <a:spcBef>
                <a:spcPct val="0"/>
              </a:spcBef>
            </a:pPr>
            <a:r>
              <a:rPr lang="en-US" dirty="0" smtClean="0"/>
              <a:t>You will be getting some of this from your community profile.</a:t>
            </a:r>
          </a:p>
          <a:p>
            <a:pPr eaLnBrk="1" hangingPunct="1">
              <a:lnSpc>
                <a:spcPct val="90000"/>
              </a:lnSpc>
              <a:spcBef>
                <a:spcPct val="0"/>
              </a:spcBef>
            </a:pPr>
            <a:endParaRPr lang="en-US" dirty="0" smtClean="0"/>
          </a:p>
          <a:p>
            <a:pPr eaLnBrk="1" hangingPunct="1">
              <a:lnSpc>
                <a:spcPct val="90000"/>
              </a:lnSpc>
              <a:spcBef>
                <a:spcPct val="0"/>
              </a:spcBef>
            </a:pPr>
            <a:r>
              <a:rPr lang="en-US" u="sng" dirty="0" smtClean="0"/>
              <a:t>Personal experience</a:t>
            </a:r>
            <a:r>
              <a:rPr lang="en-US" dirty="0" smtClean="0"/>
              <a:t> with programs- Key Informant Interviews</a:t>
            </a:r>
          </a:p>
          <a:p>
            <a:pPr eaLnBrk="1" hangingPunct="1">
              <a:lnSpc>
                <a:spcPct val="90000"/>
              </a:lnSpc>
              <a:spcBef>
                <a:spcPct val="0"/>
              </a:spcBef>
            </a:pPr>
            <a:endParaRPr lang="en-US" dirty="0" smtClean="0"/>
          </a:p>
          <a:p>
            <a:pPr eaLnBrk="1" hangingPunct="1">
              <a:lnSpc>
                <a:spcPct val="90000"/>
              </a:lnSpc>
              <a:spcBef>
                <a:spcPct val="0"/>
              </a:spcBef>
            </a:pPr>
            <a:r>
              <a:rPr lang="en-US" baseline="0" dirty="0" smtClean="0"/>
              <a:t>One example I have demonstrates the need to include practice-based evidence with the research-based evidence. My example is a medical one. One clinical trial that I was involved in promoting to a rural clinical trial network required a 7 day in a row treatment. Turned out this trial was not a good fit with the network as the community cancer centers are not open 7 days a week. Importantly, this would impact who would be able to use the new treatment if it is found to be effective. You may have other public health examples.</a:t>
            </a:r>
            <a:endParaRPr lang="en-US" dirty="0" smtClean="0"/>
          </a:p>
          <a:p>
            <a:pPr eaLnBrk="1" hangingPunct="1">
              <a:lnSpc>
                <a:spcPct val="90000"/>
              </a:lnSpc>
              <a:spcBef>
                <a:spcPct val="0"/>
              </a:spcBef>
            </a:pPr>
            <a:endParaRPr lang="en-US" dirty="0" smtClean="0"/>
          </a:p>
          <a:p>
            <a:pPr eaLnBrk="1" hangingPunct="1">
              <a:lnSpc>
                <a:spcPct val="90000"/>
              </a:lnSpc>
              <a:spcBef>
                <a:spcPct val="0"/>
              </a:spcBef>
            </a:pPr>
            <a:endParaRPr lang="en-US" dirty="0" smtClean="0"/>
          </a:p>
        </p:txBody>
      </p:sp>
      <p:sp>
        <p:nvSpPr>
          <p:cNvPr id="124934" name="Slide Number Placeholder 3"/>
          <p:cNvSpPr txBox="1">
            <a:spLocks noGrp="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E1975DB8-74F7-4EBA-9375-AAC117FD21C7}" type="slidenum">
              <a:rPr lang="en-US" sz="1200">
                <a:solidFill>
                  <a:prstClr val="black"/>
                </a:solidFill>
                <a:latin typeface="Times" pitchFamily="18" charset="0"/>
              </a:rPr>
              <a:pPr algn="r" defTabSz="929617" eaLnBrk="0" hangingPunct="0"/>
              <a:t>5</a:t>
            </a:fld>
            <a:endParaRPr lang="en-US" sz="1200" dirty="0">
              <a:solidFill>
                <a:prstClr val="black"/>
              </a:solidFill>
              <a:latin typeface="Times"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9579">
              <a:defRPr/>
            </a:pPr>
            <a:r>
              <a:rPr lang="en-US" dirty="0" smtClean="0"/>
              <a:t>Additional Information by Principle:</a:t>
            </a:r>
          </a:p>
          <a:p>
            <a:endParaRPr lang="en-US" dirty="0" smtClean="0"/>
          </a:p>
          <a:p>
            <a:pPr defTabSz="929579">
              <a:defRPr/>
            </a:pPr>
            <a:r>
              <a:rPr lang="en-US" dirty="0" smtClean="0"/>
              <a:t>4 - No external entity should assume it can bestow upon a community the power to act in its own self-interest. Just because an institution or organization introduces itself into the community does not mean that it is automatically of the community. </a:t>
            </a:r>
          </a:p>
          <a:p>
            <a:pPr defTabSz="929579">
              <a:defRPr/>
            </a:pPr>
            <a:r>
              <a:rPr lang="en-US" dirty="0" smtClean="0"/>
              <a:t>5 - The American Heritage Dictionary defines partnership as "a relationship between individuals or groups that is characterized by mutual cooperation and responsibility, as for the achievement of a specified goal." </a:t>
            </a:r>
          </a:p>
          <a:p>
            <a:pPr defTabSz="929579">
              <a:defRPr/>
            </a:pPr>
            <a:r>
              <a:rPr lang="en-US" dirty="0" smtClean="0"/>
              <a:t>6</a:t>
            </a:r>
            <a:r>
              <a:rPr lang="en-US" baseline="0" dirty="0" smtClean="0"/>
              <a:t> - Awareness of the various cultures of a community and other factors affecting diversity must be paramount in planning, designing, and implementing approaches to engaging a community. </a:t>
            </a:r>
            <a:r>
              <a:rPr lang="en-US" dirty="0" smtClean="0"/>
              <a:t>Diversity may be related to economic, educational, employment, or health status as well as differences in culture, language, race, ethnicity, age, gender, mobility, literacy, or personal interests.</a:t>
            </a:r>
          </a:p>
          <a:p>
            <a:pPr defTabSz="929579">
              <a:defRPr/>
            </a:pPr>
            <a:r>
              <a:rPr lang="en-US" dirty="0" smtClean="0"/>
              <a:t>7 - Community assets include the interests, skills, and experiences of individuals and local organizations as well as the networks of relationships that connect them.</a:t>
            </a:r>
            <a:endParaRPr lang="en-US" dirty="0"/>
          </a:p>
        </p:txBody>
      </p:sp>
      <p:sp>
        <p:nvSpPr>
          <p:cNvPr id="4" name="Slide Number Placeholder 3"/>
          <p:cNvSpPr>
            <a:spLocks noGrp="1"/>
          </p:cNvSpPr>
          <p:nvPr>
            <p:ph type="sldNum" sz="quarter" idx="10"/>
          </p:nvPr>
        </p:nvSpPr>
        <p:spPr/>
        <p:txBody>
          <a:bodyPr/>
          <a:lstStyle/>
          <a:p>
            <a:fld id="{410CF878-890F-4DEC-BCD0-84C19817AC72}" type="slidenum">
              <a:rPr lang="en-US" smtClean="0">
                <a:solidFill>
                  <a:prstClr val="black"/>
                </a:solidFill>
              </a:rPr>
              <a:pPr/>
              <a:t>35</a:t>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9579">
              <a:defRPr/>
            </a:pPr>
            <a:r>
              <a:rPr lang="en-US" dirty="0" smtClean="0"/>
              <a:t>Additional Information by Principle:</a:t>
            </a:r>
          </a:p>
          <a:p>
            <a:endParaRPr lang="en-US" dirty="0" smtClean="0"/>
          </a:p>
          <a:p>
            <a:r>
              <a:rPr lang="en-US" dirty="0" smtClean="0"/>
              <a:t>8</a:t>
            </a:r>
            <a:r>
              <a:rPr lang="en-US" baseline="0" dirty="0" smtClean="0"/>
              <a:t> - </a:t>
            </a:r>
            <a:r>
              <a:rPr lang="en-US" dirty="0" smtClean="0"/>
              <a:t>Engaging the community is ultimately about facilitating community-driven action.</a:t>
            </a:r>
          </a:p>
          <a:p>
            <a:r>
              <a:rPr lang="en-US" dirty="0" smtClean="0"/>
              <a:t>9</a:t>
            </a:r>
            <a:r>
              <a:rPr lang="en-US" baseline="0" dirty="0" smtClean="0"/>
              <a:t> - </a:t>
            </a:r>
            <a:r>
              <a:rPr lang="en-US" dirty="0" smtClean="0"/>
              <a:t>Communities and community collaborations differ in their stage of development (refer</a:t>
            </a:r>
            <a:r>
              <a:rPr lang="en-US" baseline="0" dirty="0" smtClean="0"/>
              <a:t> to </a:t>
            </a:r>
            <a:r>
              <a:rPr lang="en-US" dirty="0" smtClean="0"/>
              <a:t>the active community engagement continuum). Before individuals and organizations can gain influence and become players and partners in decision making and action steps taken by communities relative to their health, they may need additional resources, knowledge, and skills</a:t>
            </a:r>
          </a:p>
          <a:p>
            <a:endParaRPr lang="en-US" dirty="0" smtClean="0"/>
          </a:p>
          <a:p>
            <a:endParaRPr lang="en-US" dirty="0" smtClean="0"/>
          </a:p>
          <a:p>
            <a:pPr defTabSz="929579">
              <a:defRPr/>
            </a:pPr>
            <a:endParaRPr lang="en-US" dirty="0"/>
          </a:p>
        </p:txBody>
      </p:sp>
      <p:sp>
        <p:nvSpPr>
          <p:cNvPr id="4" name="Slide Number Placeholder 3"/>
          <p:cNvSpPr>
            <a:spLocks noGrp="1"/>
          </p:cNvSpPr>
          <p:nvPr>
            <p:ph type="sldNum" sz="quarter" idx="10"/>
          </p:nvPr>
        </p:nvSpPr>
        <p:spPr/>
        <p:txBody>
          <a:bodyPr/>
          <a:lstStyle/>
          <a:p>
            <a:fld id="{410CF878-890F-4DEC-BCD0-84C19817AC72}" type="slidenum">
              <a:rPr lang="en-US" smtClean="0">
                <a:solidFill>
                  <a:prstClr val="black"/>
                </a:solidFill>
              </a:rPr>
              <a:pPr/>
              <a:t>36</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6D23A5-BBEE-4D4E-8E48-64EF1817804C}" type="slidenum">
              <a:rPr lang="en-US">
                <a:solidFill>
                  <a:prstClr val="black"/>
                </a:solidFill>
              </a:rPr>
              <a:pPr/>
              <a:t>37</a:t>
            </a:fld>
            <a:endParaRPr lang="en-US">
              <a:solidFill>
                <a:prstClr val="black"/>
              </a:solidFill>
            </a:endParaRPr>
          </a:p>
        </p:txBody>
      </p:sp>
      <p:sp>
        <p:nvSpPr>
          <p:cNvPr id="266242" name="Rectangle 2"/>
          <p:cNvSpPr>
            <a:spLocks noGrp="1" noRot="1" noChangeAspect="1" noChangeArrowheads="1" noTextEdit="1"/>
          </p:cNvSpPr>
          <p:nvPr>
            <p:ph type="sldImg"/>
          </p:nvPr>
        </p:nvSpPr>
        <p:spPr>
          <a:xfrm>
            <a:off x="1181100" y="693738"/>
            <a:ext cx="4635500" cy="3476625"/>
          </a:xfrm>
          <a:ln/>
        </p:spPr>
      </p:sp>
      <p:sp>
        <p:nvSpPr>
          <p:cNvPr id="266243" name="Rectangle 3"/>
          <p:cNvSpPr>
            <a:spLocks noGrp="1" noChangeArrowheads="1"/>
          </p:cNvSpPr>
          <p:nvPr>
            <p:ph type="body" idx="1"/>
          </p:nvPr>
        </p:nvSpPr>
        <p:spPr>
          <a:xfrm>
            <a:off x="699933" y="4402187"/>
            <a:ext cx="5597837" cy="4175352"/>
          </a:xfrm>
        </p:spPr>
        <p:txBody>
          <a:bodyPr/>
          <a:lstStyle/>
          <a:p>
            <a:pPr>
              <a:buFontTx/>
              <a:buNone/>
            </a:pPr>
            <a:r>
              <a:rPr lang="en-US" b="1" dirty="0" smtClean="0"/>
              <a:t>Tie-in from Community Engagement Principles to Needs</a:t>
            </a:r>
            <a:r>
              <a:rPr lang="en-US" b="1" baseline="0" dirty="0" smtClean="0"/>
              <a:t> Assessment</a:t>
            </a:r>
            <a:r>
              <a:rPr lang="en-US" baseline="0" dirty="0" smtClean="0"/>
              <a:t>: </a:t>
            </a:r>
            <a:r>
              <a:rPr lang="en-US" dirty="0" smtClean="0"/>
              <a:t>Now that you know the basic</a:t>
            </a:r>
            <a:r>
              <a:rPr lang="en-US" baseline="0" dirty="0" smtClean="0"/>
              <a:t> principles of community engagement and why it’s important, we are now going to focus on the first principle – getting to know your community, and more specifically, the particular target audience for your program or intervention.  The remainder of the presentation will give you practical tips for conducting a needs assessment in your community.</a:t>
            </a:r>
          </a:p>
          <a:p>
            <a:endParaRPr lang="en-US" dirty="0"/>
          </a:p>
          <a:p>
            <a:r>
              <a:rPr lang="en-US" dirty="0" smtClean="0"/>
              <a:t>-</a:t>
            </a:r>
            <a:r>
              <a:rPr lang="en-US" dirty="0"/>
              <a:t>Begin by taking stock of certain features of your </a:t>
            </a:r>
            <a:r>
              <a:rPr lang="en-US" dirty="0" smtClean="0"/>
              <a:t>audience.</a:t>
            </a:r>
            <a:endParaRPr lang="en-US" dirty="0"/>
          </a:p>
          <a:p>
            <a:r>
              <a:rPr lang="en-US" dirty="0" smtClean="0"/>
              <a:t>-</a:t>
            </a:r>
            <a:r>
              <a:rPr lang="en-US" dirty="0"/>
              <a:t>Getting information about the knowledge, perceptions, attitudes, motivation, and health practices of a </a:t>
            </a:r>
            <a:r>
              <a:rPr lang="en-US" dirty="0" smtClean="0"/>
              <a:t>group should </a:t>
            </a:r>
            <a:r>
              <a:rPr lang="en-US" dirty="0"/>
              <a:t>come before program planning.</a:t>
            </a:r>
          </a:p>
          <a:p>
            <a:r>
              <a:rPr lang="en-US" dirty="0" smtClean="0"/>
              <a:t>-</a:t>
            </a:r>
            <a:r>
              <a:rPr lang="en-US" dirty="0"/>
              <a:t>By writing down some of this information, you can plan better interventions.</a:t>
            </a:r>
          </a:p>
          <a:p>
            <a:r>
              <a:rPr lang="en-US" dirty="0"/>
              <a:t>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DCEAD9-4AC1-4901-858D-F3B9C6D92EC9}" type="slidenum">
              <a:rPr lang="en-US">
                <a:solidFill>
                  <a:prstClr val="black"/>
                </a:solidFill>
              </a:rPr>
              <a:pPr/>
              <a:t>38</a:t>
            </a:fld>
            <a:endParaRPr lang="en-US">
              <a:solidFill>
                <a:prstClr val="black"/>
              </a:solidFill>
            </a:endParaRPr>
          </a:p>
        </p:txBody>
      </p:sp>
      <p:sp>
        <p:nvSpPr>
          <p:cNvPr id="268290" name="Rectangle 2"/>
          <p:cNvSpPr>
            <a:spLocks noGrp="1" noRot="1" noChangeAspect="1" noChangeArrowheads="1" noTextEdit="1"/>
          </p:cNvSpPr>
          <p:nvPr>
            <p:ph type="sldImg"/>
          </p:nvPr>
        </p:nvSpPr>
        <p:spPr>
          <a:xfrm>
            <a:off x="1181100" y="693738"/>
            <a:ext cx="4635500" cy="3476625"/>
          </a:xfrm>
          <a:ln/>
        </p:spPr>
      </p:sp>
      <p:sp>
        <p:nvSpPr>
          <p:cNvPr id="268291" name="Rectangle 3"/>
          <p:cNvSpPr>
            <a:spLocks noGrp="1" noChangeArrowheads="1"/>
          </p:cNvSpPr>
          <p:nvPr>
            <p:ph type="body" idx="1"/>
          </p:nvPr>
        </p:nvSpPr>
        <p:spPr>
          <a:xfrm>
            <a:off x="699933" y="4402187"/>
            <a:ext cx="5597837" cy="4175352"/>
          </a:xfrm>
        </p:spPr>
        <p:txBody>
          <a:bodyPr/>
          <a:lstStyle/>
          <a:p>
            <a:pPr>
              <a:buFontTx/>
              <a:buNone/>
            </a:pPr>
            <a:r>
              <a:rPr lang="en-US" b="1" baseline="0" dirty="0" smtClean="0"/>
              <a:t>Question for Participants: </a:t>
            </a:r>
            <a:r>
              <a:rPr lang="en-US" baseline="0" dirty="0" smtClean="0"/>
              <a:t>Can someone provide the definition of primary sources and give an example(s)?</a:t>
            </a:r>
          </a:p>
          <a:p>
            <a:pPr>
              <a:buFontTx/>
              <a:buNone/>
            </a:pPr>
            <a:endParaRPr lang="en-US" dirty="0"/>
          </a:p>
          <a:p>
            <a:r>
              <a:rPr lang="en-US" dirty="0"/>
              <a:t>	-Primary data are gathered straight from the community.</a:t>
            </a:r>
          </a:p>
          <a:p>
            <a:r>
              <a:rPr lang="en-US" dirty="0"/>
              <a:t>	-They can be quantitative or qualitative</a:t>
            </a:r>
            <a:r>
              <a:rPr lang="en-US" dirty="0" smtClean="0"/>
              <a:t>.</a:t>
            </a:r>
          </a:p>
          <a:p>
            <a:endParaRPr lang="en-US" dirty="0" smtClean="0"/>
          </a:p>
          <a:p>
            <a:r>
              <a:rPr lang="en-US" b="1" dirty="0" smtClean="0"/>
              <a:t>Question</a:t>
            </a:r>
            <a:r>
              <a:rPr lang="en-US" b="1" baseline="0" dirty="0" smtClean="0"/>
              <a:t> for Participants: </a:t>
            </a:r>
            <a:r>
              <a:rPr lang="en-US" baseline="0" dirty="0" smtClean="0"/>
              <a:t>Who can tell me the difference between quantitative and qualitative data sources, and give an example(s)?</a:t>
            </a:r>
            <a:endParaRPr lang="en-US" dirty="0"/>
          </a:p>
          <a:p>
            <a:r>
              <a:rPr lang="en-US" dirty="0"/>
              <a:t>	</a:t>
            </a:r>
          </a:p>
          <a:p>
            <a:pPr>
              <a:buFontTx/>
              <a:buNone/>
            </a:pPr>
            <a:r>
              <a:rPr lang="en-US" b="1" dirty="0" smtClean="0"/>
              <a:t>Explain as needed:</a:t>
            </a:r>
          </a:p>
          <a:p>
            <a:r>
              <a:rPr lang="en-US" dirty="0" smtClean="0"/>
              <a:t>-</a:t>
            </a:r>
            <a:r>
              <a:rPr lang="en-US" dirty="0"/>
              <a:t>Quantitative data involves numbers and statistics.  They include information such as multiple choice or 1- to 2-word answers that are easy to </a:t>
            </a:r>
            <a:r>
              <a:rPr lang="en-US" dirty="0" smtClean="0"/>
              <a:t>score.</a:t>
            </a:r>
            <a:r>
              <a:rPr lang="en-US" baseline="0" dirty="0" smtClean="0"/>
              <a:t>  </a:t>
            </a:r>
            <a:r>
              <a:rPr lang="en-US" dirty="0" smtClean="0"/>
              <a:t>Some </a:t>
            </a:r>
            <a:r>
              <a:rPr lang="en-US" dirty="0"/>
              <a:t>may say that these data answer the “what” of an issue.</a:t>
            </a:r>
          </a:p>
          <a:p>
            <a:r>
              <a:rPr lang="en-US" dirty="0" smtClean="0"/>
              <a:t>-</a:t>
            </a:r>
            <a:r>
              <a:rPr lang="en-US" dirty="0"/>
              <a:t>Qualitative data collection uses questions that cannot be answered by yes or no.  It collects information that cannot be easily explained by </a:t>
            </a:r>
            <a:r>
              <a:rPr lang="en-US" dirty="0" smtClean="0"/>
              <a:t>numbers.</a:t>
            </a:r>
            <a:r>
              <a:rPr lang="en-US" baseline="0" dirty="0" smtClean="0"/>
              <a:t>  </a:t>
            </a:r>
            <a:r>
              <a:rPr lang="en-US" dirty="0" smtClean="0"/>
              <a:t>It </a:t>
            </a:r>
            <a:r>
              <a:rPr lang="en-US" dirty="0"/>
              <a:t>can include nonverbal cues as well.  Or observations of the target </a:t>
            </a:r>
            <a:r>
              <a:rPr lang="en-US" dirty="0" smtClean="0"/>
              <a:t>group.</a:t>
            </a:r>
            <a:r>
              <a:rPr lang="en-US" baseline="0" dirty="0" smtClean="0"/>
              <a:t>  </a:t>
            </a:r>
            <a:r>
              <a:rPr lang="en-US" dirty="0" smtClean="0"/>
              <a:t>Some </a:t>
            </a:r>
            <a:r>
              <a:rPr lang="en-US" dirty="0"/>
              <a:t>say that these data answer the “why” of an issue</a:t>
            </a:r>
            <a:r>
              <a:rPr lang="en-US" dirty="0" smtClean="0"/>
              <a:t>.</a:t>
            </a:r>
          </a:p>
          <a:p>
            <a:r>
              <a:rPr lang="en-US" dirty="0" smtClean="0"/>
              <a:t>-</a:t>
            </a:r>
            <a:r>
              <a:rPr lang="en-US" dirty="0"/>
              <a:t>These data collection methods can also find key members of the community who should be involved in the program planning.  For example, community </a:t>
            </a:r>
            <a:r>
              <a:rPr lang="en-US" dirty="0" smtClean="0"/>
              <a:t>leaders</a:t>
            </a:r>
            <a:r>
              <a:rPr lang="en-US" baseline="0" dirty="0" smtClean="0"/>
              <a:t> </a:t>
            </a:r>
            <a:r>
              <a:rPr lang="en-US" dirty="0" smtClean="0"/>
              <a:t>can </a:t>
            </a:r>
            <a:r>
              <a:rPr lang="en-US" dirty="0"/>
              <a:t>help describe cultural beliefs.  Or they can describe the best way to channel health messages.</a:t>
            </a:r>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9850F0-334A-4093-8BB8-76A79C0A3D88}" type="slidenum">
              <a:rPr lang="en-US">
                <a:solidFill>
                  <a:prstClr val="black"/>
                </a:solidFill>
              </a:rPr>
              <a:pPr/>
              <a:t>39</a:t>
            </a:fld>
            <a:endParaRPr lang="en-US">
              <a:solidFill>
                <a:prstClr val="black"/>
              </a:solidFill>
            </a:endParaRPr>
          </a:p>
        </p:txBody>
      </p:sp>
      <p:sp>
        <p:nvSpPr>
          <p:cNvPr id="300034" name="Rectangle 2"/>
          <p:cNvSpPr>
            <a:spLocks noGrp="1" noRot="1" noChangeAspect="1" noChangeArrowheads="1" noTextEdit="1"/>
          </p:cNvSpPr>
          <p:nvPr>
            <p:ph type="sldImg"/>
          </p:nvPr>
        </p:nvSpPr>
        <p:spPr>
          <a:xfrm>
            <a:off x="1181100" y="693738"/>
            <a:ext cx="4635500" cy="3476625"/>
          </a:xfrm>
          <a:ln/>
        </p:spPr>
      </p:sp>
      <p:sp>
        <p:nvSpPr>
          <p:cNvPr id="300035" name="Rectangle 3"/>
          <p:cNvSpPr>
            <a:spLocks noGrp="1" noChangeArrowheads="1"/>
          </p:cNvSpPr>
          <p:nvPr>
            <p:ph type="body" idx="1"/>
          </p:nvPr>
        </p:nvSpPr>
        <p:spPr>
          <a:xfrm>
            <a:off x="699933" y="4402187"/>
            <a:ext cx="5597837" cy="4175352"/>
          </a:xfrm>
        </p:spPr>
        <p:txBody>
          <a:bodyPr/>
          <a:lstStyle/>
          <a:p>
            <a:r>
              <a:rPr lang="en-US" dirty="0" smtClean="0"/>
              <a:t>Most of you will look for secondary data first, but you can gather primary data when you cannot find the answers to your questions.</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D142D8-F9B4-4396-AC08-3FF373BE0521}" type="slidenum">
              <a:rPr lang="en-US">
                <a:solidFill>
                  <a:prstClr val="black"/>
                </a:solidFill>
              </a:rPr>
              <a:pPr/>
              <a:t>40</a:t>
            </a:fld>
            <a:endParaRPr lang="en-US">
              <a:solidFill>
                <a:prstClr val="black"/>
              </a:solidFill>
            </a:endParaRPr>
          </a:p>
        </p:txBody>
      </p:sp>
      <p:sp>
        <p:nvSpPr>
          <p:cNvPr id="276482" name="Rectangle 2"/>
          <p:cNvSpPr>
            <a:spLocks noGrp="1" noRot="1" noChangeAspect="1" noChangeArrowheads="1" noTextEdit="1"/>
          </p:cNvSpPr>
          <p:nvPr>
            <p:ph type="sldImg"/>
          </p:nvPr>
        </p:nvSpPr>
        <p:spPr>
          <a:xfrm>
            <a:off x="1181100" y="693738"/>
            <a:ext cx="4635500" cy="3476625"/>
          </a:xfrm>
          <a:ln/>
        </p:spPr>
      </p:sp>
      <p:sp>
        <p:nvSpPr>
          <p:cNvPr id="276483" name="Rectangle 3"/>
          <p:cNvSpPr>
            <a:spLocks noGrp="1" noChangeArrowheads="1"/>
          </p:cNvSpPr>
          <p:nvPr>
            <p:ph type="body" idx="1"/>
          </p:nvPr>
        </p:nvSpPr>
        <p:spPr>
          <a:xfrm>
            <a:off x="699933" y="4402187"/>
            <a:ext cx="5597837" cy="4175352"/>
          </a:xfrm>
        </p:spPr>
        <p:txBody>
          <a:bodyPr/>
          <a:lstStyle/>
          <a:p>
            <a:pPr>
              <a:buFontTx/>
              <a:buChar char="•"/>
            </a:pPr>
            <a:endParaRPr lang="en-US" sz="13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Remember who your audience is.  It may be necessary</a:t>
            </a:r>
            <a:r>
              <a:rPr lang="en-US" baseline="0" dirty="0" smtClean="0"/>
              <a:t> to package the information differently for different audiences.  Can anyone think of an example of this?  </a:t>
            </a:r>
          </a:p>
          <a:p>
            <a:endParaRPr lang="en-US" baseline="0" dirty="0" smtClean="0"/>
          </a:p>
          <a:p>
            <a:r>
              <a:rPr lang="en-US" baseline="0" dirty="0" smtClean="0"/>
              <a:t>One example:  charts with numbers and trend lines</a:t>
            </a:r>
            <a:endParaRPr lang="en-US" dirty="0"/>
          </a:p>
        </p:txBody>
      </p:sp>
      <p:sp>
        <p:nvSpPr>
          <p:cNvPr id="4" name="Slide Number Placeholder 3"/>
          <p:cNvSpPr>
            <a:spLocks noGrp="1"/>
          </p:cNvSpPr>
          <p:nvPr>
            <p:ph type="sldNum" sz="quarter" idx="10"/>
          </p:nvPr>
        </p:nvSpPr>
        <p:spPr/>
        <p:txBody>
          <a:bodyPr/>
          <a:lstStyle/>
          <a:p>
            <a:fld id="{410CF878-890F-4DEC-BCD0-84C19817AC72}" type="slidenum">
              <a:rPr lang="en-US" smtClean="0">
                <a:solidFill>
                  <a:prstClr val="black"/>
                </a:solidFill>
              </a:rPr>
              <a:pPr/>
              <a:t>41</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93C5CC7-2ECD-4496-87C1-ACCDEC37E4A2}" type="slidenum">
              <a:rPr lang="en-US">
                <a:solidFill>
                  <a:prstClr val="black"/>
                </a:solidFill>
              </a:rPr>
              <a:pPr/>
              <a:t>42</a:t>
            </a:fld>
            <a:endParaRPr lang="en-US">
              <a:solidFill>
                <a:prstClr val="black"/>
              </a:solidFill>
            </a:endParaRPr>
          </a:p>
        </p:txBody>
      </p:sp>
      <p:sp>
        <p:nvSpPr>
          <p:cNvPr id="136195" name="Slide Image Placeholder 1"/>
          <p:cNvSpPr>
            <a:spLocks noGrp="1" noRot="1" noChangeAspect="1" noTextEdit="1"/>
          </p:cNvSpPr>
          <p:nvPr>
            <p:ph type="sldImg"/>
          </p:nvPr>
        </p:nvSpPr>
        <p:spPr>
          <a:ln/>
        </p:spPr>
      </p:sp>
      <p:sp>
        <p:nvSpPr>
          <p:cNvPr id="136196" name="Notes Placeholder 2"/>
          <p:cNvSpPr>
            <a:spLocks noGrp="1"/>
          </p:cNvSpPr>
          <p:nvPr>
            <p:ph type="body" idx="1"/>
          </p:nvPr>
        </p:nvSpPr>
        <p:spPr>
          <a:noFill/>
          <a:ln/>
        </p:spPr>
        <p:txBody>
          <a:bodyPr/>
          <a:lstStyle/>
          <a:p>
            <a:pPr eaLnBrk="1" hangingPunct="1">
              <a:spcBef>
                <a:spcPct val="0"/>
              </a:spcBef>
            </a:pPr>
            <a:r>
              <a:rPr lang="en-US" dirty="0" smtClean="0"/>
              <a:t>Grantees/Partners may be hesitant to change their ways unless they fully understand the value of using evidence.  </a:t>
            </a:r>
          </a:p>
          <a:p>
            <a:pPr eaLnBrk="1" hangingPunct="1">
              <a:spcBef>
                <a:spcPct val="0"/>
              </a:spcBef>
            </a:pPr>
            <a:r>
              <a:rPr lang="en-US" dirty="0" smtClean="0"/>
              <a:t>Make it meaningful for them.  </a:t>
            </a:r>
          </a:p>
          <a:p>
            <a:pPr eaLnBrk="1" hangingPunct="1">
              <a:spcBef>
                <a:spcPct val="0"/>
              </a:spcBef>
            </a:pPr>
            <a:endParaRPr lang="en-US" dirty="0" smtClean="0"/>
          </a:p>
          <a:p>
            <a:pPr eaLnBrk="1" hangingPunct="1">
              <a:spcBef>
                <a:spcPct val="0"/>
              </a:spcBef>
            </a:pPr>
            <a:r>
              <a:rPr lang="en-US" dirty="0" smtClean="0"/>
              <a:t>This is a PROCESS.  You want to raise awareness on all levels and assess your buy –in: how ready are people to make these changes</a:t>
            </a:r>
          </a:p>
          <a:p>
            <a:pPr eaLnBrk="1" hangingPunct="1">
              <a:spcBef>
                <a:spcPct val="0"/>
              </a:spcBef>
            </a:pPr>
            <a:r>
              <a:rPr lang="en-US" dirty="0" smtClean="0"/>
              <a:t>Offer outcomes that they can strive for – help them understand the importance of this approach</a:t>
            </a:r>
          </a:p>
          <a:p>
            <a:pPr eaLnBrk="1" hangingPunct="1">
              <a:spcBef>
                <a:spcPct val="0"/>
              </a:spcBef>
            </a:pPr>
            <a:endParaRPr lang="en-US" dirty="0" smtClean="0"/>
          </a:p>
          <a:p>
            <a:pPr eaLnBrk="1" hangingPunct="1">
              <a:spcBef>
                <a:spcPct val="0"/>
              </a:spcBef>
            </a:pPr>
            <a:endParaRPr lang="en-US" dirty="0" smtClean="0"/>
          </a:p>
          <a:p>
            <a:pPr eaLnBrk="1" hangingPunct="1">
              <a:spcBef>
                <a:spcPct val="0"/>
              </a:spcBef>
            </a:pPr>
            <a:endParaRPr lang="en-US" dirty="0" smtClean="0"/>
          </a:p>
        </p:txBody>
      </p:sp>
      <p:sp>
        <p:nvSpPr>
          <p:cNvPr id="136197" name="Slide Number Placeholder 3"/>
          <p:cNvSpPr txBox="1">
            <a:spLocks noGrp="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146DF271-BE16-48F1-920E-7E902E33CE2F}" type="slidenum">
              <a:rPr lang="en-US" sz="1200">
                <a:solidFill>
                  <a:prstClr val="black"/>
                </a:solidFill>
                <a:latin typeface="Times" pitchFamily="18" charset="0"/>
              </a:rPr>
              <a:pPr algn="r" defTabSz="929617" eaLnBrk="0" hangingPunct="0"/>
              <a:t>42</a:t>
            </a:fld>
            <a:endParaRPr lang="en-US" sz="1200" dirty="0">
              <a:solidFill>
                <a:prstClr val="black"/>
              </a:solidFill>
              <a:latin typeface="Times"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FB62EA42-76D5-4EA6-84E0-C31E8BD749C6}" type="slidenum">
              <a:rPr lang="en-US">
                <a:solidFill>
                  <a:prstClr val="black"/>
                </a:solidFill>
              </a:rPr>
              <a:pPr/>
              <a:t>43</a:t>
            </a:fld>
            <a:endParaRPr lang="en-US">
              <a:solidFill>
                <a:prstClr val="black"/>
              </a:solidFill>
            </a:endParaRPr>
          </a:p>
        </p:txBody>
      </p:sp>
      <p:sp>
        <p:nvSpPr>
          <p:cNvPr id="137219" name="Slide Image Placeholder 1"/>
          <p:cNvSpPr>
            <a:spLocks noGrp="1" noRot="1" noChangeAspect="1" noTextEdit="1"/>
          </p:cNvSpPr>
          <p:nvPr>
            <p:ph type="sldImg"/>
          </p:nvPr>
        </p:nvSpPr>
        <p:spPr>
          <a:ln/>
        </p:spPr>
      </p:sp>
      <p:sp>
        <p:nvSpPr>
          <p:cNvPr id="137220" name="Notes Placeholder 2"/>
          <p:cNvSpPr>
            <a:spLocks noGrp="1"/>
          </p:cNvSpPr>
          <p:nvPr>
            <p:ph type="body" idx="1"/>
          </p:nvPr>
        </p:nvSpPr>
        <p:spPr>
          <a:noFill/>
          <a:ln/>
        </p:spPr>
        <p:txBody>
          <a:bodyPr/>
          <a:lstStyle/>
          <a:p>
            <a:pPr eaLnBrk="1" hangingPunct="1">
              <a:spcBef>
                <a:spcPct val="0"/>
              </a:spcBef>
            </a:pPr>
            <a:endParaRPr lang="en-US" dirty="0" smtClean="0"/>
          </a:p>
          <a:p>
            <a:pPr eaLnBrk="1" hangingPunct="1">
              <a:spcBef>
                <a:spcPct val="0"/>
              </a:spcBef>
            </a:pPr>
            <a:r>
              <a:rPr lang="en-US" dirty="0" smtClean="0"/>
              <a:t>But—one</a:t>
            </a:r>
            <a:r>
              <a:rPr lang="en-US" baseline="0" dirty="0" smtClean="0"/>
              <a:t> caution. Work with populations or communities that are ready to make a change.  It may be necessary to work with a community that is eager to work with you so that you have a success story to share with other communities that may be more reluctant.  </a:t>
            </a:r>
            <a:endParaRPr lang="en-US" dirty="0" smtClean="0"/>
          </a:p>
        </p:txBody>
      </p:sp>
      <p:sp>
        <p:nvSpPr>
          <p:cNvPr id="137221" name="Slide Number Placeholder 3"/>
          <p:cNvSpPr txBox="1">
            <a:spLocks noGrp="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C0F4C8FB-7849-46DA-B381-1D9502923324}" type="slidenum">
              <a:rPr lang="en-US" sz="1200">
                <a:solidFill>
                  <a:prstClr val="black"/>
                </a:solidFill>
                <a:latin typeface="Times" pitchFamily="18" charset="0"/>
              </a:rPr>
              <a:pPr algn="r" defTabSz="929617" eaLnBrk="0" hangingPunct="0"/>
              <a:t>43</a:t>
            </a:fld>
            <a:endParaRPr lang="en-US" sz="1200" dirty="0">
              <a:solidFill>
                <a:prstClr val="black"/>
              </a:solidFill>
              <a:latin typeface="Times"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CCA8F1-C48C-4CB8-B695-FC2EF47D33D8}" type="slidenum">
              <a:rPr lang="en-US">
                <a:solidFill>
                  <a:prstClr val="black"/>
                </a:solidFill>
              </a:rPr>
              <a:pPr/>
              <a:t>44</a:t>
            </a:fld>
            <a:endParaRPr lang="en-US">
              <a:solidFill>
                <a:prstClr val="black"/>
              </a:solidFill>
            </a:endParaRPr>
          </a:p>
        </p:txBody>
      </p:sp>
      <p:sp>
        <p:nvSpPr>
          <p:cNvPr id="288770" name="Rectangle 2"/>
          <p:cNvSpPr>
            <a:spLocks noGrp="1" noRot="1" noChangeAspect="1" noChangeArrowheads="1" noTextEdit="1"/>
          </p:cNvSpPr>
          <p:nvPr>
            <p:ph type="sldImg"/>
          </p:nvPr>
        </p:nvSpPr>
        <p:spPr>
          <a:xfrm>
            <a:off x="1181100" y="693738"/>
            <a:ext cx="4635500" cy="3476625"/>
          </a:xfrm>
          <a:ln/>
        </p:spPr>
      </p:sp>
      <p:sp>
        <p:nvSpPr>
          <p:cNvPr id="288771" name="Rectangle 3"/>
          <p:cNvSpPr>
            <a:spLocks noGrp="1" noChangeArrowheads="1"/>
          </p:cNvSpPr>
          <p:nvPr>
            <p:ph type="body" idx="1"/>
          </p:nvPr>
        </p:nvSpPr>
        <p:spPr>
          <a:xfrm>
            <a:off x="699933" y="4402187"/>
            <a:ext cx="5597837" cy="4175352"/>
          </a:xfrm>
        </p:spPr>
        <p:txBody>
          <a:bodyPr/>
          <a:lstStyle/>
          <a:p>
            <a:r>
              <a:rPr lang="en-US" dirty="0" smtClean="0"/>
              <a:t>-</a:t>
            </a:r>
            <a:r>
              <a:rPr lang="en-US" dirty="0"/>
              <a:t>Along with thinking about potential partners, also think about barriers to your program.</a:t>
            </a:r>
          </a:p>
          <a:p>
            <a:r>
              <a:rPr lang="en-US" dirty="0" smtClean="0"/>
              <a:t>-</a:t>
            </a:r>
            <a:r>
              <a:rPr lang="en-US" dirty="0"/>
              <a:t>Be very much aware of other groups that may have competing interests or </a:t>
            </a:r>
            <a:r>
              <a:rPr lang="en-US" dirty="0" smtClean="0"/>
              <a:t>messages.</a:t>
            </a:r>
          </a:p>
          <a:p>
            <a:r>
              <a:rPr lang="en-US" dirty="0" smtClean="0"/>
              <a:t>	These </a:t>
            </a:r>
            <a:r>
              <a:rPr lang="en-US" dirty="0"/>
              <a:t>groups do not need to be promoting unhealthy lifestyles, such as eating junk food or smoking.  But </a:t>
            </a:r>
            <a:r>
              <a:rPr lang="en-US" dirty="0" smtClean="0"/>
              <a:t>	they </a:t>
            </a:r>
            <a:r>
              <a:rPr lang="en-US" dirty="0"/>
              <a:t>may </a:t>
            </a:r>
            <a:r>
              <a:rPr lang="en-US" dirty="0" smtClean="0"/>
              <a:t>be </a:t>
            </a:r>
            <a:r>
              <a:rPr lang="en-US" dirty="0"/>
              <a:t>trying to promote another health issue that affects your </a:t>
            </a:r>
            <a:r>
              <a:rPr lang="en-US" dirty="0" smtClean="0"/>
              <a:t>audience.</a:t>
            </a:r>
            <a:r>
              <a:rPr lang="en-US" baseline="0" dirty="0" smtClean="0"/>
              <a:t>  </a:t>
            </a:r>
            <a:r>
              <a:rPr lang="en-US" dirty="0" smtClean="0"/>
              <a:t>For </a:t>
            </a:r>
            <a:r>
              <a:rPr lang="en-US" dirty="0"/>
              <a:t>example, you may be </a:t>
            </a:r>
            <a:r>
              <a:rPr lang="en-US" dirty="0" smtClean="0"/>
              <a:t>	competing </a:t>
            </a:r>
            <a:r>
              <a:rPr lang="en-US" dirty="0"/>
              <a:t>with groups that raise awareness about </a:t>
            </a:r>
            <a:r>
              <a:rPr lang="en-US" dirty="0" smtClean="0"/>
              <a:t>heart </a:t>
            </a:r>
            <a:r>
              <a:rPr lang="en-US" dirty="0"/>
              <a:t>disease or stroke</a:t>
            </a:r>
            <a:r>
              <a:rPr lang="en-US" dirty="0" smtClean="0"/>
              <a:t>.-</a:t>
            </a:r>
            <a:r>
              <a:rPr lang="en-US" dirty="0"/>
              <a:t>Basic needs, like lack of money or family concerns, may also compete with your health message</a:t>
            </a:r>
            <a:r>
              <a:rPr lang="en-US" dirty="0" smtClean="0"/>
              <a:t>.</a:t>
            </a:r>
          </a:p>
          <a:p>
            <a:r>
              <a:rPr lang="en-US" dirty="0" smtClean="0"/>
              <a:t>-</a:t>
            </a:r>
            <a:r>
              <a:rPr lang="en-US" dirty="0"/>
              <a:t>By knowing more about the competition to your health message such as time, money, education, and interest, you can run more effective </a:t>
            </a:r>
            <a:r>
              <a:rPr lang="en-US" dirty="0" smtClean="0"/>
              <a:t>programs.</a:t>
            </a:r>
            <a:r>
              <a:rPr lang="en-US" baseline="0" dirty="0" smtClean="0"/>
              <a:t>  </a:t>
            </a:r>
            <a:r>
              <a:rPr lang="en-US" dirty="0" smtClean="0"/>
              <a:t>The </a:t>
            </a:r>
            <a:r>
              <a:rPr lang="en-US" dirty="0"/>
              <a:t>same is true if you can put basic needs into your health message, where </a:t>
            </a:r>
            <a:r>
              <a:rPr lang="en-US" dirty="0" smtClean="0"/>
              <a:t>possible.</a:t>
            </a:r>
          </a:p>
          <a:p>
            <a:endParaRPr lang="en-US" dirty="0" smtClean="0"/>
          </a:p>
          <a:p>
            <a:r>
              <a:rPr lang="en-US" b="1" dirty="0" smtClean="0"/>
              <a:t>Question</a:t>
            </a:r>
            <a:r>
              <a:rPr lang="en-US" b="1" baseline="0" dirty="0" smtClean="0"/>
              <a:t> for Participants</a:t>
            </a:r>
            <a:r>
              <a:rPr lang="en-US" baseline="0" dirty="0" smtClean="0"/>
              <a:t>: </a:t>
            </a:r>
            <a:r>
              <a:rPr lang="en-US" dirty="0" smtClean="0"/>
              <a:t>How </a:t>
            </a:r>
            <a:r>
              <a:rPr lang="en-US" dirty="0"/>
              <a:t>can you take into account competing health issues, basic needs, or unhealthy habits when looking for project partners</a:t>
            </a:r>
            <a:r>
              <a:rPr lang="en-US" dirty="0" smtClean="0"/>
              <a:t>?    One</a:t>
            </a:r>
            <a:r>
              <a:rPr lang="en-US" baseline="0" dirty="0" smtClean="0"/>
              <a:t> suggestion:  conduct a community needs assessment to get buy in for the issues.  </a:t>
            </a:r>
            <a:endParaRPr lang="en-US" dirty="0"/>
          </a:p>
          <a:p>
            <a:pPr lvl="4"/>
            <a:r>
              <a:rPr lang="en-US" dirty="0"/>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9579">
              <a:defRPr/>
            </a:pPr>
            <a:r>
              <a:rPr lang="en-US" dirty="0" smtClean="0"/>
              <a:t>Public health</a:t>
            </a:r>
            <a:r>
              <a:rPr lang="en-US" baseline="0" dirty="0" smtClean="0"/>
              <a:t> addresses health problems through multiple approaches including strategies, policies, programs and environmental change. Strategies can encompass all of those different approaches.</a:t>
            </a:r>
            <a:endParaRPr lang="en-US" dirty="0" smtClean="0"/>
          </a:p>
          <a:p>
            <a:endParaRPr lang="en-US" dirty="0"/>
          </a:p>
        </p:txBody>
      </p:sp>
      <p:sp>
        <p:nvSpPr>
          <p:cNvPr id="4" name="Slide Number Placeholder 3"/>
          <p:cNvSpPr>
            <a:spLocks noGrp="1"/>
          </p:cNvSpPr>
          <p:nvPr>
            <p:ph type="sldNum" sz="quarter" idx="10"/>
          </p:nvPr>
        </p:nvSpPr>
        <p:spPr/>
        <p:txBody>
          <a:bodyPr/>
          <a:lstStyle/>
          <a:p>
            <a:fld id="{C2804A51-187F-4A9C-A943-579D8800FB6B}"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finish, let’s take</a:t>
            </a:r>
            <a:r>
              <a:rPr lang="en-US" baseline="0" dirty="0" smtClean="0"/>
              <a:t> just a couple of minutes to summarize.  Since I have been doing much of the talking, let’s hear from you--</a:t>
            </a:r>
            <a:endParaRPr lang="en-US" dirty="0"/>
          </a:p>
        </p:txBody>
      </p:sp>
      <p:sp>
        <p:nvSpPr>
          <p:cNvPr id="4" name="Slide Number Placeholder 3"/>
          <p:cNvSpPr>
            <a:spLocks noGrp="1"/>
          </p:cNvSpPr>
          <p:nvPr>
            <p:ph type="sldNum" sz="quarter" idx="10"/>
          </p:nvPr>
        </p:nvSpPr>
        <p:spPr/>
        <p:txBody>
          <a:bodyPr/>
          <a:lstStyle/>
          <a:p>
            <a:fld id="{410CF878-890F-4DEC-BCD0-84C19817AC72}" type="slidenum">
              <a:rPr lang="en-US" smtClean="0">
                <a:solidFill>
                  <a:prstClr val="black"/>
                </a:solidFill>
              </a:rPr>
              <a:pPr/>
              <a:t>45</a:t>
            </a:fld>
            <a:endParaRPr 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10CF878-890F-4DEC-BCD0-84C19817AC72}" type="slidenum">
              <a:rPr lang="en-US" smtClean="0">
                <a:solidFill>
                  <a:prstClr val="black"/>
                </a:solidFill>
              </a:rPr>
              <a:pPr/>
              <a:t>46</a:t>
            </a:fld>
            <a:endParaRPr 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E4029F53-5169-4534-8C02-DE1C28A4E24B}" type="slidenum">
              <a:rPr lang="en-US" sz="1200">
                <a:solidFill>
                  <a:prstClr val="black"/>
                </a:solidFill>
                <a:latin typeface="Times" pitchFamily="18" charset="0"/>
              </a:rPr>
              <a:pPr algn="r" defTabSz="929617" eaLnBrk="0" hangingPunct="0"/>
              <a:t>47</a:t>
            </a:fld>
            <a:endParaRPr lang="en-US" sz="1200" dirty="0">
              <a:solidFill>
                <a:prstClr val="black"/>
              </a:solidFill>
              <a:latin typeface="Times"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n-US" sz="10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Today’s session objectives</a:t>
            </a:r>
            <a:r>
              <a:rPr lang="en-US" baseline="0" dirty="0" smtClean="0"/>
              <a:t>: </a:t>
            </a:r>
          </a:p>
          <a:p>
            <a:endParaRPr lang="en-US" dirty="0" smtClean="0"/>
          </a:p>
          <a:p>
            <a:pPr>
              <a:buFont typeface="Arial" pitchFamily="34" charset="0"/>
              <a:buChar char="•"/>
            </a:pPr>
            <a:r>
              <a:rPr lang="en-US" dirty="0" smtClean="0"/>
              <a:t> Define adaptation</a:t>
            </a:r>
          </a:p>
          <a:p>
            <a:pPr>
              <a:buFont typeface="Arial" pitchFamily="34" charset="0"/>
              <a:buChar char="•"/>
            </a:pPr>
            <a:r>
              <a:rPr lang="en-US" dirty="0" smtClean="0"/>
              <a:t> Determine what needs to be changed in your evidence-based program through program planning and  </a:t>
            </a:r>
          </a:p>
          <a:p>
            <a:pPr>
              <a:buFont typeface="Arial" pitchFamily="34" charset="0"/>
              <a:buNone/>
            </a:pPr>
            <a:r>
              <a:rPr lang="en-US" dirty="0" smtClean="0"/>
              <a:t>  brainstorming activities </a:t>
            </a:r>
          </a:p>
          <a:p>
            <a:pPr>
              <a:buFont typeface="Arial" pitchFamily="34" charset="0"/>
              <a:buChar char="•"/>
            </a:pPr>
            <a:r>
              <a:rPr lang="en-US" dirty="0" smtClean="0"/>
              <a:t> Describe what can be changed and what cannot be changed in your program</a:t>
            </a:r>
          </a:p>
          <a:p>
            <a:pPr>
              <a:buFont typeface="Arial" pitchFamily="34" charset="0"/>
              <a:buChar char="•"/>
            </a:pPr>
            <a:r>
              <a:rPr lang="en-US" dirty="0" smtClean="0"/>
              <a:t> Define phases of implementation (pre-implementation, implementation, maintenance)</a:t>
            </a:r>
          </a:p>
          <a:p>
            <a:pPr>
              <a:buFont typeface="Arial" pitchFamily="34" charset="0"/>
              <a:buChar char="•"/>
            </a:pPr>
            <a:r>
              <a:rPr lang="en-US" dirty="0" smtClean="0"/>
              <a:t> Discuss important factors or tasks in each phase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46EBD81-86DF-48D6-829A-5C6148424D77}" type="slidenum">
              <a:rPr lang="en-US" smtClean="0">
                <a:solidFill>
                  <a:prstClr val="black"/>
                </a:solidFill>
              </a:rPr>
              <a:pPr/>
              <a:t>49</a:t>
            </a:fld>
            <a:endParaRPr lang="en-US"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pPr defTabSz="952378"/>
            <a:fld id="{7ABB8CD0-7A41-4D5C-ACFD-A90C8CDE6089}" type="slidenum">
              <a:rPr lang="en-US" smtClean="0">
                <a:solidFill>
                  <a:srgbClr val="000000"/>
                </a:solidFill>
                <a:latin typeface="Arial" pitchFamily="34" charset="0"/>
              </a:rPr>
              <a:pPr defTabSz="952378"/>
              <a:t>50</a:t>
            </a:fld>
            <a:endParaRPr lang="en-US" dirty="0" smtClean="0">
              <a:solidFill>
                <a:srgbClr val="000000"/>
              </a:solidFill>
              <a:latin typeface="Arial" pitchFamily="34" charset="0"/>
            </a:endParaRPr>
          </a:p>
        </p:txBody>
      </p:sp>
      <p:sp>
        <p:nvSpPr>
          <p:cNvPr id="122883" name="Rectangle 2"/>
          <p:cNvSpPr>
            <a:spLocks noGrp="1" noRot="1" noChangeAspect="1" noChangeArrowheads="1" noTextEdit="1"/>
          </p:cNvSpPr>
          <p:nvPr>
            <p:ph type="sldImg"/>
          </p:nvPr>
        </p:nvSpPr>
        <p:spPr>
          <a:xfrm>
            <a:off x="1179513" y="696913"/>
            <a:ext cx="4635500" cy="3476625"/>
          </a:xfrm>
          <a:ln/>
        </p:spPr>
      </p:sp>
      <p:sp>
        <p:nvSpPr>
          <p:cNvPr id="122884" name="Rectangle 3"/>
          <p:cNvSpPr>
            <a:spLocks noGrp="1" noChangeArrowheads="1"/>
          </p:cNvSpPr>
          <p:nvPr>
            <p:ph type="body" idx="1"/>
          </p:nvPr>
        </p:nvSpPr>
        <p:spPr>
          <a:xfrm>
            <a:off x="698501" y="4402138"/>
            <a:ext cx="5600700" cy="4171950"/>
          </a:xfrm>
          <a:noFill/>
          <a:ln/>
        </p:spPr>
        <p:txBody>
          <a:bodyPr/>
          <a:lstStyle/>
          <a:p>
            <a:pPr eaLnBrk="1" hangingPunct="1"/>
            <a:r>
              <a:rPr lang="en-US" dirty="0" smtClean="0">
                <a:latin typeface="Arial" pitchFamily="34" charset="0"/>
              </a:rPr>
              <a:t>What is it that we mean when we use the term “adaptation?”  </a:t>
            </a:r>
          </a:p>
          <a:p>
            <a:pPr eaLnBrk="1" hangingPunct="1"/>
            <a:endParaRPr lang="en-US" dirty="0" smtClean="0">
              <a:latin typeface="Arial" pitchFamily="34" charset="0"/>
            </a:endParaRPr>
          </a:p>
          <a:p>
            <a:pPr eaLnBrk="1" hangingPunct="1"/>
            <a:r>
              <a:rPr lang="en-US" dirty="0" smtClean="0">
                <a:latin typeface="Arial" pitchFamily="34" charset="0"/>
              </a:rPr>
              <a:t>Adaptation</a:t>
            </a:r>
            <a:r>
              <a:rPr lang="en-US" baseline="0" dirty="0" smtClean="0">
                <a:latin typeface="Arial" pitchFamily="34" charset="0"/>
              </a:rPr>
              <a:t> refers to the “process or state of changing to fit new circumstances or conditions, or the resulting change.”   </a:t>
            </a:r>
          </a:p>
          <a:p>
            <a:pPr eaLnBrk="1" hangingPunct="1"/>
            <a:endParaRPr lang="en-US" baseline="0" dirty="0" smtClean="0">
              <a:latin typeface="Arial" pitchFamily="34" charset="0"/>
            </a:endParaRPr>
          </a:p>
          <a:p>
            <a:pPr eaLnBrk="1" hangingPunct="1"/>
            <a:r>
              <a:rPr lang="en-US" baseline="0" dirty="0" smtClean="0">
                <a:latin typeface="Arial" pitchFamily="34" charset="0"/>
              </a:rPr>
              <a:t>When we use the term adaptation in relation to evidence-based programs, we simply mean the extent to which an innovation is changed or modified by the implementer in the process of its adoption and implementation.</a:t>
            </a:r>
          </a:p>
          <a:p>
            <a:pPr eaLnBrk="1" hangingPunct="1"/>
            <a:endParaRPr lang="en-US" baseline="0" dirty="0" smtClean="0">
              <a:latin typeface="Arial" pitchFamily="34" charset="0"/>
            </a:endParaRPr>
          </a:p>
          <a:p>
            <a:pPr eaLnBrk="1" hangingPunct="1"/>
            <a:r>
              <a:rPr lang="en-US" baseline="0" dirty="0" smtClean="0">
                <a:latin typeface="Arial" pitchFamily="34" charset="0"/>
              </a:rPr>
              <a:t>DISCUSSION QUESTION- Given this definition, what is the difference between adapting an evidence-based program and changing it?    </a:t>
            </a:r>
            <a:endParaRPr lang="en-US" dirty="0"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r>
              <a:rPr lang="en-US" baseline="0" dirty="0" smtClean="0">
                <a:latin typeface="Arial" pitchFamily="34" charset="0"/>
              </a:rPr>
              <a:t>Program f</a:t>
            </a:r>
            <a:r>
              <a:rPr lang="en-US" dirty="0" smtClean="0">
                <a:latin typeface="Arial" pitchFamily="34" charset="0"/>
              </a:rPr>
              <a:t>idelity refers</a:t>
            </a:r>
            <a:r>
              <a:rPr lang="en-US" baseline="0" dirty="0" smtClean="0">
                <a:latin typeface="Arial" pitchFamily="34" charset="0"/>
              </a:rPr>
              <a:t> to the elements of a program that are delivered in the way that they were intended.  </a:t>
            </a:r>
          </a:p>
          <a:p>
            <a:endParaRPr lang="en-US" baseline="0" dirty="0" smtClean="0">
              <a:latin typeface="Arial" pitchFamily="34" charset="0"/>
            </a:endParaRPr>
          </a:p>
          <a:p>
            <a:r>
              <a:rPr lang="en-US" baseline="0" dirty="0" smtClean="0">
                <a:latin typeface="Arial" pitchFamily="34" charset="0"/>
              </a:rPr>
              <a:t>Components of fidelity include:   </a:t>
            </a:r>
          </a:p>
          <a:p>
            <a:pPr lvl="1">
              <a:buFont typeface="Arial" pitchFamily="34" charset="0"/>
              <a:buChar char="•"/>
              <a:defRPr/>
            </a:pPr>
            <a:r>
              <a:rPr lang="en-US" dirty="0" smtClean="0">
                <a:ea typeface="+mn-ea"/>
                <a:cs typeface="+mn-cs"/>
              </a:rPr>
              <a:t> Adherence to program protocol/implementation guide</a:t>
            </a:r>
          </a:p>
          <a:p>
            <a:pPr lvl="1">
              <a:buFont typeface="Arial" pitchFamily="34" charset="0"/>
              <a:buChar char="•"/>
              <a:defRPr/>
            </a:pPr>
            <a:r>
              <a:rPr lang="en-US" dirty="0" smtClean="0">
                <a:ea typeface="+mn-ea"/>
                <a:cs typeface="+mn-cs"/>
              </a:rPr>
              <a:t> Dose or amount of program delivered</a:t>
            </a:r>
          </a:p>
          <a:p>
            <a:pPr lvl="1">
              <a:buFont typeface="Arial" pitchFamily="34" charset="0"/>
              <a:buChar char="•"/>
              <a:defRPr/>
            </a:pPr>
            <a:r>
              <a:rPr lang="en-US" dirty="0" smtClean="0">
                <a:ea typeface="+mn-ea"/>
                <a:cs typeface="+mn-cs"/>
              </a:rPr>
              <a:t> Quality of program delivery, and </a:t>
            </a:r>
          </a:p>
          <a:p>
            <a:pPr lvl="1">
              <a:buFont typeface="Arial" pitchFamily="34" charset="0"/>
              <a:buChar char="•"/>
              <a:defRPr/>
            </a:pPr>
            <a:r>
              <a:rPr lang="en-US" dirty="0" smtClean="0">
                <a:ea typeface="+mn-ea"/>
                <a:cs typeface="+mn-cs"/>
              </a:rPr>
              <a:t> Participant reaction and acceptance</a:t>
            </a:r>
          </a:p>
          <a:p>
            <a:endParaRPr lang="en-US" dirty="0" smtClean="0">
              <a:latin typeface="Arial" pitchFamily="34" charset="0"/>
            </a:endParaRPr>
          </a:p>
        </p:txBody>
      </p:sp>
      <p:sp>
        <p:nvSpPr>
          <p:cNvPr id="123908" name="Slide Number Placeholder 3"/>
          <p:cNvSpPr>
            <a:spLocks noGrp="1"/>
          </p:cNvSpPr>
          <p:nvPr>
            <p:ph type="sldNum" sz="quarter" idx="5"/>
          </p:nvPr>
        </p:nvSpPr>
        <p:spPr>
          <a:noFill/>
        </p:spPr>
        <p:txBody>
          <a:bodyPr/>
          <a:lstStyle/>
          <a:p>
            <a:pPr defTabSz="928571"/>
            <a:fld id="{5E3CE314-F65A-42FA-8137-28BB07F6E660}" type="slidenum">
              <a:rPr lang="en-US" smtClean="0">
                <a:solidFill>
                  <a:srgbClr val="000000"/>
                </a:solidFill>
                <a:latin typeface="Arial" pitchFamily="34" charset="0"/>
              </a:rPr>
              <a:pPr defTabSz="928571"/>
              <a:t>51</a:t>
            </a:fld>
            <a:endParaRPr lang="en-US" dirty="0" smtClean="0">
              <a:solidFill>
                <a:srgbClr val="000000"/>
              </a:solidFill>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r>
              <a:rPr lang="en-US" baseline="0" dirty="0" smtClean="0">
                <a:latin typeface="Arial" pitchFamily="34" charset="0"/>
              </a:rPr>
              <a:t>All evidence-based programs must maintain their fidelity.  These </a:t>
            </a:r>
            <a:r>
              <a:rPr lang="en-US" dirty="0" smtClean="0">
                <a:latin typeface="Arial" pitchFamily="34" charset="0"/>
              </a:rPr>
              <a:t>required components are very important.  They represent the theory and internal logic of the intervention and most likely produce the intervention’s effectiveness.</a:t>
            </a:r>
          </a:p>
          <a:p>
            <a:endParaRPr lang="en-US" baseline="0" dirty="0" smtClean="0">
              <a:latin typeface="Arial" pitchFamily="34" charset="0"/>
            </a:endParaRPr>
          </a:p>
        </p:txBody>
      </p:sp>
      <p:sp>
        <p:nvSpPr>
          <p:cNvPr id="124932" name="Slide Number Placeholder 3"/>
          <p:cNvSpPr>
            <a:spLocks noGrp="1"/>
          </p:cNvSpPr>
          <p:nvPr>
            <p:ph type="sldNum" sz="quarter" idx="5"/>
          </p:nvPr>
        </p:nvSpPr>
        <p:spPr>
          <a:noFill/>
        </p:spPr>
        <p:txBody>
          <a:bodyPr/>
          <a:lstStyle/>
          <a:p>
            <a:pPr defTabSz="928571"/>
            <a:fld id="{5F61B0E8-2839-44C5-9252-C356920762F6}" type="slidenum">
              <a:rPr lang="en-US" smtClean="0">
                <a:solidFill>
                  <a:srgbClr val="000000"/>
                </a:solidFill>
                <a:latin typeface="Arial" pitchFamily="34" charset="0"/>
              </a:rPr>
              <a:pPr defTabSz="928571"/>
              <a:t>52</a:t>
            </a:fld>
            <a:endParaRPr lang="en-US" dirty="0" smtClean="0">
              <a:solidFill>
                <a:srgbClr val="000000"/>
              </a:solidFill>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a list of the core elements of the Body &amp; Soul program. Remember core elements are the </a:t>
            </a:r>
            <a:r>
              <a:rPr lang="en-US" b="1" dirty="0" smtClean="0">
                <a:solidFill>
                  <a:schemeClr val="accent2"/>
                </a:solidFill>
              </a:rPr>
              <a:t>required components</a:t>
            </a:r>
            <a:r>
              <a:rPr lang="en-US" dirty="0" smtClean="0"/>
              <a:t> that represent the theory and internal logic of the intervention and most likely produce the intervention’s effectiveness.  For the Body &amp; Soul Program, these include: </a:t>
            </a:r>
          </a:p>
          <a:p>
            <a:endParaRPr lang="en-US" dirty="0" smtClean="0"/>
          </a:p>
          <a:p>
            <a:pPr>
              <a:lnSpc>
                <a:spcPct val="90000"/>
              </a:lnSpc>
              <a:buFont typeface="Arial" pitchFamily="34" charset="0"/>
              <a:buChar char="•"/>
            </a:pPr>
            <a:r>
              <a:rPr lang="en-US" dirty="0" smtClean="0">
                <a:solidFill>
                  <a:schemeClr val="tx2"/>
                </a:solidFill>
              </a:rPr>
              <a:t> Project Committee</a:t>
            </a:r>
          </a:p>
          <a:p>
            <a:pPr>
              <a:lnSpc>
                <a:spcPct val="90000"/>
              </a:lnSpc>
              <a:buFont typeface="Arial" pitchFamily="34" charset="0"/>
              <a:buChar char="•"/>
            </a:pPr>
            <a:r>
              <a:rPr lang="en-US" dirty="0" smtClean="0">
                <a:solidFill>
                  <a:schemeClr val="tx2"/>
                </a:solidFill>
              </a:rPr>
              <a:t> Kick-off event</a:t>
            </a:r>
          </a:p>
          <a:p>
            <a:pPr>
              <a:lnSpc>
                <a:spcPct val="90000"/>
              </a:lnSpc>
              <a:buFont typeface="Arial" pitchFamily="34" charset="0"/>
              <a:buChar char="•"/>
            </a:pPr>
            <a:r>
              <a:rPr lang="en-US" dirty="0" smtClean="0">
                <a:solidFill>
                  <a:schemeClr val="tx2"/>
                </a:solidFill>
              </a:rPr>
              <a:t> At least 3 church-wide nutrition events</a:t>
            </a:r>
          </a:p>
          <a:p>
            <a:pPr>
              <a:lnSpc>
                <a:spcPct val="90000"/>
              </a:lnSpc>
              <a:buFont typeface="Arial" pitchFamily="34" charset="0"/>
              <a:buChar char="•"/>
            </a:pPr>
            <a:r>
              <a:rPr lang="en-US" dirty="0" smtClean="0">
                <a:solidFill>
                  <a:schemeClr val="tx2"/>
                </a:solidFill>
              </a:rPr>
              <a:t> At least 1 additional event involving the pastor</a:t>
            </a:r>
          </a:p>
          <a:p>
            <a:pPr>
              <a:lnSpc>
                <a:spcPct val="90000"/>
              </a:lnSpc>
              <a:buFont typeface="Arial" pitchFamily="34" charset="0"/>
              <a:buChar char="•"/>
            </a:pPr>
            <a:r>
              <a:rPr lang="en-US" dirty="0" smtClean="0">
                <a:solidFill>
                  <a:schemeClr val="tx2"/>
                </a:solidFill>
              </a:rPr>
              <a:t> At least 1 church food habit change (policy change) </a:t>
            </a:r>
          </a:p>
          <a:p>
            <a:pPr>
              <a:lnSpc>
                <a:spcPct val="90000"/>
              </a:lnSpc>
              <a:buFont typeface="Arial" pitchFamily="34" charset="0"/>
              <a:buChar char="•"/>
            </a:pPr>
            <a:r>
              <a:rPr lang="en-US" dirty="0" smtClean="0">
                <a:solidFill>
                  <a:schemeClr val="tx2"/>
                </a:solidFill>
              </a:rPr>
              <a:t> 2 motivational counseling calls by volunteers to each participant</a:t>
            </a:r>
          </a:p>
          <a:p>
            <a:endParaRPr lang="en-US" dirty="0"/>
          </a:p>
        </p:txBody>
      </p:sp>
      <p:sp>
        <p:nvSpPr>
          <p:cNvPr id="4" name="Slide Number Placeholder 3"/>
          <p:cNvSpPr>
            <a:spLocks noGrp="1"/>
          </p:cNvSpPr>
          <p:nvPr>
            <p:ph type="sldNum" sz="quarter" idx="10"/>
          </p:nvPr>
        </p:nvSpPr>
        <p:spPr/>
        <p:txBody>
          <a:bodyPr/>
          <a:lstStyle/>
          <a:p>
            <a:fld id="{146EBD81-86DF-48D6-829A-5C6148424D77}" type="slidenum">
              <a:rPr lang="en-US" smtClean="0">
                <a:solidFill>
                  <a:prstClr val="black"/>
                </a:solidFill>
              </a:rPr>
              <a:pPr/>
              <a:t>54</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pPr eaLnBrk="1" hangingPunct="1">
              <a:spcBef>
                <a:spcPct val="0"/>
              </a:spcBef>
            </a:pPr>
            <a:r>
              <a:rPr lang="en-US" dirty="0" smtClean="0">
                <a:latin typeface="Arial" pitchFamily="34" charset="0"/>
              </a:rPr>
              <a:t>DISCUSSION QUESTION- Based</a:t>
            </a:r>
            <a:r>
              <a:rPr lang="en-US" baseline="0" dirty="0" smtClean="0">
                <a:latin typeface="Arial" pitchFamily="34" charset="0"/>
              </a:rPr>
              <a:t> on the example provide, what elements can be modified?  </a:t>
            </a:r>
            <a:endParaRPr lang="en-US" dirty="0" smtClean="0">
              <a:latin typeface="Arial" pitchFamily="34" charset="0"/>
            </a:endParaRPr>
          </a:p>
        </p:txBody>
      </p:sp>
      <p:sp>
        <p:nvSpPr>
          <p:cNvPr id="125956" name="Slide Number Placeholder 3"/>
          <p:cNvSpPr>
            <a:spLocks noGrp="1"/>
          </p:cNvSpPr>
          <p:nvPr>
            <p:ph type="sldNum" sz="quarter" idx="5"/>
          </p:nvPr>
        </p:nvSpPr>
        <p:spPr>
          <a:noFill/>
        </p:spPr>
        <p:txBody>
          <a:bodyPr/>
          <a:lstStyle/>
          <a:p>
            <a:pPr defTabSz="928571"/>
            <a:fld id="{30AB469E-105D-4A66-8650-A78528C681DF}" type="slidenum">
              <a:rPr lang="en-US" smtClean="0">
                <a:solidFill>
                  <a:srgbClr val="000000"/>
                </a:solidFill>
                <a:latin typeface="Arial" pitchFamily="34" charset="0"/>
              </a:rPr>
              <a:pPr defTabSz="928571"/>
              <a:t>55</a:t>
            </a:fld>
            <a:endParaRPr lang="en-US" dirty="0" smtClean="0">
              <a:solidFill>
                <a:srgbClr val="000000"/>
              </a:solidFill>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p:spPr>
        <p:txBody>
          <a:bodyPr/>
          <a:lstStyle/>
          <a:p>
            <a:pPr eaLnBrk="1" hangingPunct="1">
              <a:lnSpc>
                <a:spcPct val="90000"/>
              </a:lnSpc>
              <a:defRPr/>
            </a:pPr>
            <a:r>
              <a:rPr lang="en-US" dirty="0" smtClean="0">
                <a:latin typeface="Arial" pitchFamily="34" charset="0"/>
              </a:rPr>
              <a:t>When we are</a:t>
            </a:r>
            <a:r>
              <a:rPr lang="en-US" baseline="0" dirty="0" smtClean="0">
                <a:latin typeface="Arial" pitchFamily="34" charset="0"/>
              </a:rPr>
              <a:t> looking to make changes to evidence-based interventions, there are some changes that are more acceptable than others.  For example, </a:t>
            </a:r>
            <a:r>
              <a:rPr lang="en-US" dirty="0" smtClean="0"/>
              <a:t>changing language, replacing cultural references, modifying some aspects of activities such as physical contact, and/or adding  relevant, evidence-based content to make the program more appealing to participants.   </a:t>
            </a:r>
          </a:p>
          <a:p>
            <a:pPr eaLnBrk="1" hangingPunct="1">
              <a:lnSpc>
                <a:spcPct val="90000"/>
              </a:lnSpc>
              <a:defRPr/>
            </a:pPr>
            <a:endParaRPr lang="en-US" dirty="0" smtClean="0"/>
          </a:p>
          <a:p>
            <a:pPr defTabSz="929528">
              <a:lnSpc>
                <a:spcPct val="90000"/>
              </a:lnSpc>
              <a:defRPr/>
            </a:pPr>
            <a:r>
              <a:rPr lang="en-US" baseline="0" dirty="0" smtClean="0">
                <a:latin typeface="Arial" pitchFamily="34" charset="0"/>
              </a:rPr>
              <a:t>    </a:t>
            </a:r>
            <a:endParaRPr lang="en-US" dirty="0" smtClean="0">
              <a:latin typeface="Arial" pitchFamily="34" charset="0"/>
            </a:endParaRPr>
          </a:p>
          <a:p>
            <a:pPr eaLnBrk="1" hangingPunct="1">
              <a:lnSpc>
                <a:spcPct val="90000"/>
              </a:lnSpc>
              <a:defRPr/>
            </a:pPr>
            <a:endParaRPr lang="en-US" dirty="0" smtClean="0"/>
          </a:p>
          <a:p>
            <a:pPr eaLnBrk="1" hangingPunct="1">
              <a:spcBef>
                <a:spcPct val="0"/>
              </a:spcBef>
            </a:pPr>
            <a:endParaRPr lang="en-US" dirty="0" smtClean="0">
              <a:latin typeface="Arial" pitchFamily="34" charset="0"/>
            </a:endParaRPr>
          </a:p>
        </p:txBody>
      </p:sp>
      <p:sp>
        <p:nvSpPr>
          <p:cNvPr id="126980" name="Slide Number Placeholder 3"/>
          <p:cNvSpPr>
            <a:spLocks noGrp="1"/>
          </p:cNvSpPr>
          <p:nvPr>
            <p:ph type="sldNum" sz="quarter" idx="5"/>
          </p:nvPr>
        </p:nvSpPr>
        <p:spPr>
          <a:noFill/>
        </p:spPr>
        <p:txBody>
          <a:bodyPr/>
          <a:lstStyle/>
          <a:p>
            <a:pPr defTabSz="928571"/>
            <a:fld id="{8E90D3A7-0453-41D9-9686-BEFF35192847}" type="slidenum">
              <a:rPr lang="en-US" smtClean="0">
                <a:solidFill>
                  <a:srgbClr val="000000"/>
                </a:solidFill>
                <a:latin typeface="Arial" pitchFamily="34" charset="0"/>
              </a:rPr>
              <a:pPr defTabSz="928571"/>
              <a:t>56</a:t>
            </a:fld>
            <a:endParaRPr lang="en-US" dirty="0" smtClean="0">
              <a:solidFill>
                <a:srgbClr val="000000"/>
              </a:solidFill>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400" dirty="0" smtClean="0"/>
              <a:t>A strategy is a broad intervention that changes individual, systems within organizations, or the community</a:t>
            </a:r>
            <a:br>
              <a:rPr lang="en-US" sz="2400" dirty="0" smtClean="0"/>
            </a:br>
            <a:endParaRPr lang="en-US" sz="2400" dirty="0" smtClean="0"/>
          </a:p>
          <a:p>
            <a:r>
              <a:rPr lang="en-US" sz="2400" dirty="0" smtClean="0"/>
              <a:t>Infrastructure strategies: changes to the organization or system: </a:t>
            </a:r>
            <a:r>
              <a:rPr lang="en-US" sz="2000" dirty="0" smtClean="0"/>
              <a:t>patient reminders for screening with electronic </a:t>
            </a:r>
            <a:br>
              <a:rPr lang="en-US" sz="2000" dirty="0" smtClean="0"/>
            </a:br>
            <a:r>
              <a:rPr lang="en-US" sz="2000" dirty="0" smtClean="0"/>
              <a:t>medical records</a:t>
            </a:r>
            <a:br>
              <a:rPr lang="en-US" sz="2000" dirty="0" smtClean="0"/>
            </a:br>
            <a:endParaRPr lang="en-US" sz="2000" dirty="0" smtClean="0"/>
          </a:p>
          <a:p>
            <a:r>
              <a:rPr lang="en-US" sz="2400" dirty="0" smtClean="0"/>
              <a:t>Environmental strategies: alter the physical or social environment </a:t>
            </a:r>
            <a:r>
              <a:rPr lang="en-US" sz="2000" dirty="0" smtClean="0"/>
              <a:t>walking trails</a:t>
            </a:r>
            <a:endParaRPr lang="en-US" baseline="0" dirty="0" smtClean="0"/>
          </a:p>
          <a:p>
            <a:pPr defTabSz="929579">
              <a:defRPr/>
            </a:pPr>
            <a:endParaRPr lang="en-US" dirty="0" smtClean="0"/>
          </a:p>
          <a:p>
            <a:pPr defTabSz="929579">
              <a:defRPr/>
            </a:pPr>
            <a:r>
              <a:rPr lang="en-US" dirty="0" smtClean="0"/>
              <a:t>One of the proposed projects is for reminders in partnership with insurance companies, primary care physicians, and quality assurance organizations.</a:t>
            </a:r>
            <a:endParaRPr lang="en-US" dirty="0"/>
          </a:p>
        </p:txBody>
      </p:sp>
      <p:sp>
        <p:nvSpPr>
          <p:cNvPr id="4" name="Slide Number Placeholder 3"/>
          <p:cNvSpPr>
            <a:spLocks noGrp="1"/>
          </p:cNvSpPr>
          <p:nvPr>
            <p:ph type="sldNum" sz="quarter" idx="10"/>
          </p:nvPr>
        </p:nvSpPr>
        <p:spPr/>
        <p:txBody>
          <a:bodyPr/>
          <a:lstStyle/>
          <a:p>
            <a:fld id="{C2804A51-187F-4A9C-A943-579D8800FB6B}" type="slidenum">
              <a:rPr lang="en-US" smtClean="0">
                <a:solidFill>
                  <a:prstClr val="black"/>
                </a:solidFill>
              </a:rPr>
              <a:pPr/>
              <a:t>7</a:t>
            </a:fld>
            <a:endParaRPr 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p:spPr>
        <p:txBody>
          <a:bodyPr/>
          <a:lstStyle/>
          <a:p>
            <a:pPr eaLnBrk="1" hangingPunct="1"/>
            <a:r>
              <a:rPr lang="en-US" dirty="0" smtClean="0">
                <a:latin typeface="Arial" pitchFamily="34" charset="0"/>
              </a:rPr>
              <a:t>Other changes are risky or unacceptable.  These changes impact the fidelity</a:t>
            </a:r>
            <a:r>
              <a:rPr lang="en-US" baseline="0" dirty="0" smtClean="0">
                <a:latin typeface="Arial" pitchFamily="34" charset="0"/>
              </a:rPr>
              <a:t> of the program. Examples of these types of changes include: </a:t>
            </a:r>
            <a:r>
              <a:rPr lang="en-US" dirty="0" smtClean="0"/>
              <a:t>reducing the number or length of sessions, lowering the level of participant engagement, eliminating key messages or skills learned, removing topics, using staff or volunteers who are not adequately trained or qualified, and/or using fewer staff members than recommended. </a:t>
            </a:r>
          </a:p>
          <a:p>
            <a:pPr eaLnBrk="1" hangingPunct="1"/>
            <a:endParaRPr lang="en-US" dirty="0" smtClean="0"/>
          </a:p>
          <a:p>
            <a:pPr eaLnBrk="1" hangingPunct="1"/>
            <a:r>
              <a:rPr lang="en-US" baseline="0" dirty="0" smtClean="0">
                <a:latin typeface="Arial" pitchFamily="34" charset="0"/>
              </a:rPr>
              <a:t>Remember, the reason to choose an evidence-based program is that it has been evaluated for usability and effectiveness.  The more changes you make to the original program, the less likely you are to get the original program results.  </a:t>
            </a:r>
            <a:endParaRPr lang="en-US" dirty="0" smtClean="0"/>
          </a:p>
          <a:p>
            <a:pPr eaLnBrk="1" hangingPunct="1">
              <a:spcBef>
                <a:spcPct val="0"/>
              </a:spcBef>
            </a:pPr>
            <a:endParaRPr lang="en-US" dirty="0" smtClean="0">
              <a:latin typeface="Arial" pitchFamily="34" charset="0"/>
            </a:endParaRPr>
          </a:p>
        </p:txBody>
      </p:sp>
      <p:sp>
        <p:nvSpPr>
          <p:cNvPr id="128004" name="Slide Number Placeholder 3"/>
          <p:cNvSpPr>
            <a:spLocks noGrp="1"/>
          </p:cNvSpPr>
          <p:nvPr>
            <p:ph type="sldNum" sz="quarter" idx="5"/>
          </p:nvPr>
        </p:nvSpPr>
        <p:spPr>
          <a:noFill/>
        </p:spPr>
        <p:txBody>
          <a:bodyPr/>
          <a:lstStyle/>
          <a:p>
            <a:pPr defTabSz="928571"/>
            <a:fld id="{15FD3DF6-D022-4A5B-A2AD-043E12A09CFF}" type="slidenum">
              <a:rPr lang="en-US" smtClean="0">
                <a:solidFill>
                  <a:srgbClr val="000000"/>
                </a:solidFill>
                <a:latin typeface="Arial" pitchFamily="34" charset="0"/>
              </a:rPr>
              <a:pPr defTabSz="928571"/>
              <a:t>57</a:t>
            </a:fld>
            <a:endParaRPr lang="en-US" dirty="0" smtClean="0">
              <a:solidFill>
                <a:srgbClr val="000000"/>
              </a:solidFill>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spcBef>
                <a:spcPct val="50000"/>
              </a:spcBef>
            </a:pPr>
            <a:r>
              <a:rPr lang="en-US" dirty="0" smtClean="0"/>
              <a:t>Once</a:t>
            </a:r>
            <a:r>
              <a:rPr lang="en-US" baseline="0" dirty="0" smtClean="0"/>
              <a:t> you know what changes you’ll be making, it’s time to get started!  When you make modifications to an existing program there are a few things to keep in mind:</a:t>
            </a:r>
          </a:p>
          <a:p>
            <a:pPr>
              <a:lnSpc>
                <a:spcPct val="80000"/>
              </a:lnSpc>
              <a:spcBef>
                <a:spcPct val="50000"/>
              </a:spcBef>
            </a:pPr>
            <a:endParaRPr lang="en-US" baseline="0" dirty="0" smtClean="0"/>
          </a:p>
          <a:p>
            <a:pPr>
              <a:lnSpc>
                <a:spcPct val="80000"/>
              </a:lnSpc>
              <a:spcBef>
                <a:spcPct val="50000"/>
              </a:spcBef>
            </a:pPr>
            <a:r>
              <a:rPr lang="en-US" dirty="0" smtClean="0"/>
              <a:t>Brand materials with your contact information.  (This includes contact names, mail and e-mail addresses, and phone numbers).</a:t>
            </a:r>
          </a:p>
          <a:p>
            <a:pPr>
              <a:lnSpc>
                <a:spcPct val="80000"/>
              </a:lnSpc>
              <a:spcBef>
                <a:spcPct val="50000"/>
              </a:spcBef>
            </a:pPr>
            <a:endParaRPr lang="en-US" dirty="0" smtClean="0"/>
          </a:p>
          <a:p>
            <a:pPr>
              <a:lnSpc>
                <a:spcPct val="80000"/>
              </a:lnSpc>
              <a:spcBef>
                <a:spcPct val="50000"/>
              </a:spcBef>
            </a:pPr>
            <a:r>
              <a:rPr lang="en-US" dirty="0" smtClean="0"/>
              <a:t>Replace general pictures and drawings with ones that reflect your audience’s culture.</a:t>
            </a:r>
          </a:p>
          <a:p>
            <a:pPr>
              <a:lnSpc>
                <a:spcPct val="80000"/>
              </a:lnSpc>
              <a:spcBef>
                <a:spcPct val="50000"/>
              </a:spcBef>
            </a:pPr>
            <a:endParaRPr lang="en-US" dirty="0" smtClean="0"/>
          </a:p>
          <a:p>
            <a:pPr>
              <a:lnSpc>
                <a:spcPct val="80000"/>
              </a:lnSpc>
              <a:spcBef>
                <a:spcPct val="50000"/>
              </a:spcBef>
            </a:pPr>
            <a:r>
              <a:rPr lang="en-US" dirty="0" smtClean="0"/>
              <a:t>You may need the help of your partners to distribute your programs materials.  Think about the best media and channels that should be used to publicize your program</a:t>
            </a:r>
            <a:r>
              <a:rPr lang="en-US" i="1" dirty="0" smtClean="0"/>
              <a:t>. </a:t>
            </a:r>
            <a:r>
              <a:rPr lang="en-US" i="0" dirty="0" smtClean="0"/>
              <a:t> This is where your</a:t>
            </a:r>
            <a:r>
              <a:rPr lang="en-US" i="0" baseline="0" dirty="0" smtClean="0"/>
              <a:t> needs assessment for locations to reach your audience can come in handy.  Step 3 of Cancer Control P.L.A.N.E.T. also gives suggestions for effective communications channels.   </a:t>
            </a:r>
            <a:endParaRPr lang="en-US" i="0" dirty="0"/>
          </a:p>
        </p:txBody>
      </p:sp>
      <p:sp>
        <p:nvSpPr>
          <p:cNvPr id="4" name="Slide Number Placeholder 3"/>
          <p:cNvSpPr>
            <a:spLocks noGrp="1"/>
          </p:cNvSpPr>
          <p:nvPr>
            <p:ph type="sldNum" sz="quarter" idx="10"/>
          </p:nvPr>
        </p:nvSpPr>
        <p:spPr/>
        <p:txBody>
          <a:bodyPr/>
          <a:lstStyle/>
          <a:p>
            <a:fld id="{146EBD81-86DF-48D6-829A-5C6148424D77}" type="slidenum">
              <a:rPr lang="en-US" smtClean="0">
                <a:solidFill>
                  <a:prstClr val="black"/>
                </a:solidFill>
              </a:rPr>
              <a:pPr/>
              <a:t>58</a:t>
            </a:fld>
            <a:endParaRPr lang="en-US"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Choose incentives that appeal to your audience.  Go to your needs assessment for ideas about what your audience</a:t>
            </a:r>
            <a:r>
              <a:rPr lang="en-US" baseline="0" dirty="0" smtClean="0"/>
              <a:t> likes to do and what it is that they value.  </a:t>
            </a:r>
            <a:r>
              <a:rPr lang="en-US" dirty="0" smtClean="0"/>
              <a:t>  </a:t>
            </a:r>
          </a:p>
          <a:p>
            <a:endParaRPr lang="en-US" dirty="0" smtClean="0"/>
          </a:p>
          <a:p>
            <a:r>
              <a:rPr lang="en-US" dirty="0" smtClean="0"/>
              <a:t>Make a timeline that makes sense based on your resources.  For example,</a:t>
            </a:r>
            <a:r>
              <a:rPr lang="en-US" baseline="0" dirty="0" smtClean="0"/>
              <a:t> if you have less staff, your program may take longer to conduct than the original program did.  </a:t>
            </a:r>
            <a:r>
              <a:rPr lang="en-US" dirty="0" smtClean="0"/>
              <a:t>  </a:t>
            </a:r>
          </a:p>
          <a:p>
            <a:endParaRPr lang="en-US" dirty="0" smtClean="0"/>
          </a:p>
          <a:p>
            <a:r>
              <a:rPr lang="en-US" dirty="0" smtClean="0"/>
              <a:t>Try not to remove existing or add extra materials. </a:t>
            </a:r>
          </a:p>
          <a:p>
            <a:endParaRPr lang="en-US" dirty="0" smtClean="0"/>
          </a:p>
          <a:p>
            <a:r>
              <a:rPr lang="en-US" dirty="0" smtClean="0"/>
              <a:t>Use the original health or communication model from the evidence-based program. </a:t>
            </a:r>
          </a:p>
          <a:p>
            <a:endParaRPr lang="en-US" dirty="0" smtClean="0"/>
          </a:p>
          <a:p>
            <a:pPr defTabSz="929528">
              <a:defRPr/>
            </a:pPr>
            <a:r>
              <a:rPr lang="en-US" dirty="0" smtClean="0"/>
              <a:t>Print Materials and Readability.  Print materials</a:t>
            </a:r>
            <a:r>
              <a:rPr lang="en-US" baseline="0" dirty="0" smtClean="0"/>
              <a:t> may play an important role in your program. </a:t>
            </a:r>
            <a:r>
              <a:rPr lang="en-US" dirty="0" smtClean="0"/>
              <a:t>Measure</a:t>
            </a:r>
            <a:r>
              <a:rPr lang="en-US" baseline="0" dirty="0" smtClean="0"/>
              <a:t> the reading level of written materials that will be used by your public.  If the reading level is too high, be sure to change the wording.  </a:t>
            </a:r>
            <a:endParaRPr lang="en-US" dirty="0" smtClean="0"/>
          </a:p>
          <a:p>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942CCF43-9E8A-4891-8979-F5F49F93063A}" type="slidenum">
              <a:rPr lang="en-US" smtClean="0">
                <a:solidFill>
                  <a:prstClr val="black"/>
                </a:solidFill>
              </a:rPr>
              <a:pPr/>
              <a:t>59</a:t>
            </a:fld>
            <a:endParaRPr lang="en-US"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p:spPr>
        <p:txBody>
          <a:bodyPr/>
          <a:lstStyle/>
          <a:p>
            <a:pPr eaLnBrk="1" hangingPunct="1"/>
            <a:r>
              <a:rPr lang="en-US" dirty="0" smtClean="0"/>
              <a:t>Select a program that meets your needs</a:t>
            </a:r>
          </a:p>
          <a:p>
            <a:pPr eaLnBrk="1" hangingPunct="1"/>
            <a:endParaRPr lang="en-US" dirty="0" smtClean="0"/>
          </a:p>
          <a:p>
            <a:pPr eaLnBrk="1" hangingPunct="1"/>
            <a:r>
              <a:rPr lang="en-US" dirty="0" smtClean="0"/>
              <a:t>Ensure staff members are committed to fidelity</a:t>
            </a:r>
          </a:p>
          <a:p>
            <a:pPr eaLnBrk="1" hangingPunct="1"/>
            <a:endParaRPr lang="en-US" dirty="0" smtClean="0"/>
          </a:p>
          <a:p>
            <a:pPr eaLnBrk="1" hangingPunct="1"/>
            <a:r>
              <a:rPr lang="en-US" dirty="0" smtClean="0"/>
              <a:t>Stay true to the duration and intensity of the original program</a:t>
            </a:r>
          </a:p>
          <a:p>
            <a:pPr eaLnBrk="1" hangingPunct="1"/>
            <a:endParaRPr lang="en-US" dirty="0" smtClean="0"/>
          </a:p>
          <a:p>
            <a:pPr eaLnBrk="1" hangingPunct="1"/>
            <a:r>
              <a:rPr lang="en-US" dirty="0" smtClean="0"/>
              <a:t>Avoid program drift</a:t>
            </a:r>
          </a:p>
          <a:p>
            <a:pPr eaLnBrk="1" hangingPunct="1">
              <a:spcBef>
                <a:spcPct val="0"/>
              </a:spcBef>
            </a:pPr>
            <a:endParaRPr lang="en-US" dirty="0" smtClean="0">
              <a:latin typeface="Arial" pitchFamily="34" charset="0"/>
            </a:endParaRPr>
          </a:p>
        </p:txBody>
      </p:sp>
      <p:sp>
        <p:nvSpPr>
          <p:cNvPr id="129028" name="Slide Number Placeholder 3"/>
          <p:cNvSpPr>
            <a:spLocks noGrp="1"/>
          </p:cNvSpPr>
          <p:nvPr>
            <p:ph type="sldNum" sz="quarter" idx="5"/>
          </p:nvPr>
        </p:nvSpPr>
        <p:spPr>
          <a:noFill/>
        </p:spPr>
        <p:txBody>
          <a:bodyPr/>
          <a:lstStyle/>
          <a:p>
            <a:pPr defTabSz="928571"/>
            <a:fld id="{CBE12894-C362-4E2F-9597-21AD783DB0E8}" type="slidenum">
              <a:rPr lang="en-US" smtClean="0">
                <a:solidFill>
                  <a:srgbClr val="000000"/>
                </a:solidFill>
                <a:latin typeface="Arial" pitchFamily="34" charset="0"/>
              </a:rPr>
              <a:pPr defTabSz="928571"/>
              <a:t>60</a:t>
            </a:fld>
            <a:endParaRPr lang="en-US" dirty="0" smtClean="0">
              <a:solidFill>
                <a:srgbClr val="000000"/>
              </a:solidFill>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p:spPr>
        <p:txBody>
          <a:bodyPr/>
          <a:lstStyle/>
          <a:p>
            <a:pPr>
              <a:buFont typeface="Arial" pitchFamily="34" charset="0"/>
              <a:buChar char="•"/>
            </a:pPr>
            <a:r>
              <a:rPr lang="en-US" dirty="0" smtClean="0"/>
              <a:t>Technical assistance can help in many ways.  It can help:</a:t>
            </a:r>
          </a:p>
          <a:p>
            <a:pPr>
              <a:buFont typeface="Arial" pitchFamily="34" charset="0"/>
              <a:buChar char="•"/>
            </a:pPr>
            <a:endParaRPr lang="en-US" dirty="0" smtClean="0"/>
          </a:p>
          <a:p>
            <a:pPr>
              <a:buFont typeface="Arial" pitchFamily="34" charset="0"/>
              <a:buChar char="•"/>
            </a:pPr>
            <a:r>
              <a:rPr lang="en-US" dirty="0" smtClean="0"/>
              <a:t>Find programs that are evidence-based</a:t>
            </a:r>
          </a:p>
          <a:p>
            <a:pPr>
              <a:buFont typeface="Arial" pitchFamily="34" charset="0"/>
              <a:buChar char="•"/>
            </a:pPr>
            <a:r>
              <a:rPr lang="en-US" dirty="0" smtClean="0"/>
              <a:t>Plan well-designed programs</a:t>
            </a:r>
          </a:p>
          <a:p>
            <a:pPr>
              <a:buFont typeface="Arial" pitchFamily="34" charset="0"/>
              <a:buChar char="•"/>
            </a:pPr>
            <a:r>
              <a:rPr lang="en-US" dirty="0" smtClean="0"/>
              <a:t>Adapt EBP to your organization and audience</a:t>
            </a:r>
          </a:p>
          <a:p>
            <a:pPr>
              <a:buFont typeface="Arial" pitchFamily="34" charset="0"/>
              <a:buChar char="•"/>
            </a:pPr>
            <a:r>
              <a:rPr lang="en-US" dirty="0" smtClean="0"/>
              <a:t>Help others in your agency get ready to implement and evaluate your new program</a:t>
            </a:r>
          </a:p>
          <a:p>
            <a:pPr>
              <a:buFont typeface="Arial" pitchFamily="34" charset="0"/>
              <a:buChar char="•"/>
            </a:pPr>
            <a:r>
              <a:rPr lang="en-US" dirty="0" smtClean="0"/>
              <a:t>Keep you updated on funding and training opportunities</a:t>
            </a:r>
          </a:p>
          <a:p>
            <a:endParaRPr lang="en-US" dirty="0" smtClean="0">
              <a:latin typeface="Arial" pitchFamily="34" charset="0"/>
            </a:endParaRPr>
          </a:p>
        </p:txBody>
      </p:sp>
      <p:sp>
        <p:nvSpPr>
          <p:cNvPr id="131076" name="Slide Number Placeholder 3"/>
          <p:cNvSpPr>
            <a:spLocks noGrp="1"/>
          </p:cNvSpPr>
          <p:nvPr>
            <p:ph type="sldNum" sz="quarter" idx="5"/>
          </p:nvPr>
        </p:nvSpPr>
        <p:spPr>
          <a:noFill/>
        </p:spPr>
        <p:txBody>
          <a:bodyPr/>
          <a:lstStyle/>
          <a:p>
            <a:pPr defTabSz="928571"/>
            <a:fld id="{69AC102A-91F4-4D48-8618-61A707158D82}" type="slidenum">
              <a:rPr lang="en-US" smtClean="0">
                <a:solidFill>
                  <a:srgbClr val="000000"/>
                </a:solidFill>
                <a:latin typeface="Arial" pitchFamily="34" charset="0"/>
              </a:rPr>
              <a:pPr defTabSz="928571"/>
              <a:t>61</a:t>
            </a:fld>
            <a:endParaRPr lang="en-US" dirty="0" smtClean="0">
              <a:solidFill>
                <a:srgbClr val="000000"/>
              </a:solidFill>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p:spPr>
        <p:txBody>
          <a:bodyPr/>
          <a:lstStyle/>
          <a:p>
            <a:r>
              <a:rPr lang="en-US" b="0" dirty="0" smtClean="0">
                <a:latin typeface="Arial" pitchFamily="34" charset="0"/>
                <a:cs typeface="Arial" pitchFamily="34" charset="0"/>
              </a:rPr>
              <a:t>“Public health workers … deserve to get somewhere by design, not just by perseverance.”</a:t>
            </a:r>
            <a:r>
              <a:rPr lang="en-US" dirty="0" smtClean="0">
                <a:latin typeface="Arial" pitchFamily="34" charset="0"/>
                <a:cs typeface="Arial" pitchFamily="34" charset="0"/>
              </a:rPr>
              <a:t>  McKinlay and Marceau</a:t>
            </a:r>
            <a:endParaRPr lang="en-US" b="0" dirty="0" smtClean="0">
              <a:latin typeface="Arial" pitchFamily="34" charset="0"/>
              <a:cs typeface="Arial" pitchFamily="34" charset="0"/>
            </a:endParaRPr>
          </a:p>
        </p:txBody>
      </p:sp>
      <p:sp>
        <p:nvSpPr>
          <p:cNvPr id="132100" name="Slide Number Placeholder 3"/>
          <p:cNvSpPr>
            <a:spLocks noGrp="1"/>
          </p:cNvSpPr>
          <p:nvPr>
            <p:ph type="sldNum" sz="quarter" idx="5"/>
          </p:nvPr>
        </p:nvSpPr>
        <p:spPr>
          <a:noFill/>
        </p:spPr>
        <p:txBody>
          <a:bodyPr/>
          <a:lstStyle/>
          <a:p>
            <a:pPr defTabSz="928571"/>
            <a:fld id="{34FAFDB6-BFE0-42AE-AA7E-CB77AC30EE6D}" type="slidenum">
              <a:rPr lang="en-US" smtClean="0">
                <a:solidFill>
                  <a:srgbClr val="000000"/>
                </a:solidFill>
                <a:latin typeface="Arial" pitchFamily="34" charset="0"/>
              </a:rPr>
              <a:pPr defTabSz="928571"/>
              <a:t>62</a:t>
            </a:fld>
            <a:endParaRPr lang="en-US" dirty="0" smtClean="0">
              <a:solidFill>
                <a:srgbClr val="000000"/>
              </a:solidFill>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lots of things to consider</a:t>
            </a:r>
            <a:r>
              <a:rPr lang="en-US" baseline="0" dirty="0" smtClean="0"/>
              <a:t> when you start planning for implementation.  You will want to look at the staff resources that you have available.  </a:t>
            </a:r>
          </a:p>
          <a:p>
            <a:endParaRPr lang="en-US" baseline="0" dirty="0" smtClean="0"/>
          </a:p>
          <a:p>
            <a:r>
              <a:rPr lang="en-US" baseline="0" dirty="0" smtClean="0"/>
              <a:t>Staff capacity, current workloads and motivation are all things to take a closer look at.  </a:t>
            </a:r>
          </a:p>
          <a:p>
            <a:endParaRPr lang="en-US" baseline="0" dirty="0" smtClean="0"/>
          </a:p>
          <a:p>
            <a:r>
              <a:rPr lang="en-US" baseline="0" dirty="0" smtClean="0"/>
              <a:t>You’ll also need to take a look at your training needs.  </a:t>
            </a:r>
          </a:p>
          <a:p>
            <a:endParaRPr lang="en-US" baseline="0" dirty="0" smtClean="0"/>
          </a:p>
          <a:p>
            <a:r>
              <a:rPr lang="en-US" baseline="0" dirty="0" smtClean="0"/>
              <a:t>Of course, resources and costs  are also a big issues to address prior to implementation.  </a:t>
            </a:r>
          </a:p>
          <a:p>
            <a:endParaRPr lang="en-US" baseline="0" dirty="0" smtClean="0"/>
          </a:p>
          <a:p>
            <a:r>
              <a:rPr lang="en-US" baseline="0" dirty="0" smtClean="0"/>
              <a:t>Your organizational climate will also have an impact on implementation.  Issues such as leadership, feasibility, and sustainability topics waiting to be addressed. </a:t>
            </a:r>
          </a:p>
          <a:p>
            <a:endParaRPr lang="en-US" baseline="0" dirty="0" smtClean="0"/>
          </a:p>
          <a:p>
            <a:r>
              <a:rPr lang="en-US" baseline="0" dirty="0" smtClean="0"/>
              <a:t>Finally, take some time to consider the partnerships are needed during implementation.  You know that you aren’t going to be able to do it alone, but who are the key stakeholders and players needed to make this program successful? </a:t>
            </a:r>
          </a:p>
          <a:p>
            <a:endParaRPr lang="en-US" baseline="0" dirty="0" smtClean="0"/>
          </a:p>
          <a:p>
            <a:r>
              <a:rPr lang="en-US" baseline="0" dirty="0" smtClean="0"/>
              <a:t>Taking the time to appropriately plan now will save you time and resources later on.        </a:t>
            </a:r>
            <a:endParaRPr lang="en-US" dirty="0"/>
          </a:p>
        </p:txBody>
      </p:sp>
      <p:sp>
        <p:nvSpPr>
          <p:cNvPr id="4" name="Slide Number Placeholder 3"/>
          <p:cNvSpPr>
            <a:spLocks noGrp="1"/>
          </p:cNvSpPr>
          <p:nvPr>
            <p:ph type="sldNum" sz="quarter" idx="10"/>
          </p:nvPr>
        </p:nvSpPr>
        <p:spPr/>
        <p:txBody>
          <a:bodyPr/>
          <a:lstStyle/>
          <a:p>
            <a:fld id="{146EBD81-86DF-48D6-829A-5C6148424D77}" type="slidenum">
              <a:rPr lang="en-US" smtClean="0">
                <a:solidFill>
                  <a:prstClr val="black"/>
                </a:solidFill>
              </a:rPr>
              <a:pPr/>
              <a:t>63</a:t>
            </a:fld>
            <a:endParaRPr lang="en-US"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p:spPr>
        <p:txBody>
          <a:bodyPr>
            <a:normAutofit fontScale="92500"/>
          </a:bodyPr>
          <a:lstStyle/>
          <a:p>
            <a:r>
              <a:rPr lang="en-US" dirty="0" smtClean="0">
                <a:latin typeface="Arial" pitchFamily="34" charset="0"/>
              </a:rPr>
              <a:t>Now</a:t>
            </a:r>
            <a:r>
              <a:rPr lang="en-US" baseline="0" dirty="0" smtClean="0">
                <a:latin typeface="Arial" pitchFamily="34" charset="0"/>
              </a:rPr>
              <a:t>, let’s look at the tasks that need to be accomplished during each phase of implementation.  There’s a lot to do in the pre-implementation phase.  </a:t>
            </a:r>
          </a:p>
          <a:p>
            <a:endParaRPr lang="en-US" baseline="0" dirty="0" smtClean="0">
              <a:latin typeface="Arial" pitchFamily="34" charset="0"/>
            </a:endParaRPr>
          </a:p>
          <a:p>
            <a:r>
              <a:rPr lang="en-US" baseline="0" dirty="0" smtClean="0">
                <a:latin typeface="Arial" pitchFamily="34" charset="0"/>
              </a:rPr>
              <a:t>In the pre-implementations phase, </a:t>
            </a:r>
            <a:r>
              <a:rPr lang="en-US" sz="2800" dirty="0" smtClean="0"/>
              <a:t>you will begin by hiring staff and/or recruiting necessary volunteers.  Once in place, program staff will need an understanding of the program- what is it and how is this going to work?  Staff orientation should cover the intervention overview (e.g., components, outcomes), materials, and logistics.</a:t>
            </a:r>
            <a:endParaRPr lang="en-US" dirty="0" smtClean="0">
              <a:latin typeface="Arial" pitchFamily="34" charset="0"/>
            </a:endParaRPr>
          </a:p>
        </p:txBody>
      </p:sp>
      <p:sp>
        <p:nvSpPr>
          <p:cNvPr id="134148" name="Slide Number Placeholder 3"/>
          <p:cNvSpPr>
            <a:spLocks noGrp="1"/>
          </p:cNvSpPr>
          <p:nvPr>
            <p:ph type="sldNum" sz="quarter" idx="5"/>
          </p:nvPr>
        </p:nvSpPr>
        <p:spPr>
          <a:noFill/>
        </p:spPr>
        <p:txBody>
          <a:bodyPr/>
          <a:lstStyle/>
          <a:p>
            <a:pPr defTabSz="928571"/>
            <a:fld id="{7BC624CC-D38B-4A27-A86F-8D6D4ECF6E45}" type="slidenum">
              <a:rPr lang="en-US" smtClean="0">
                <a:solidFill>
                  <a:srgbClr val="000000"/>
                </a:solidFill>
                <a:latin typeface="Arial" pitchFamily="34" charset="0"/>
              </a:rPr>
              <a:pPr defTabSz="928571"/>
              <a:t>64</a:t>
            </a:fld>
            <a:endParaRPr lang="en-US" dirty="0" smtClean="0">
              <a:solidFill>
                <a:srgbClr val="000000"/>
              </a:solidFill>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Training and technical assistance also take</a:t>
            </a:r>
            <a:r>
              <a:rPr lang="en-US" baseline="0" dirty="0" smtClean="0"/>
              <a:t> center stage in the pre-implementation phase.  Training will focus on the intervention itself, logistics for each component, the knowledge necessary about the topic, and any skills needed for the program (i.e. counseling/education, computer, etc.)    </a:t>
            </a:r>
          </a:p>
          <a:p>
            <a:endParaRPr lang="en-US" baseline="0" dirty="0" smtClean="0"/>
          </a:p>
          <a:p>
            <a:r>
              <a:rPr lang="en-US" baseline="0" dirty="0" smtClean="0"/>
              <a:t>Technical assistance focuses on the program developers or interventionists and updating or adapting program materials and/or components.  </a:t>
            </a:r>
            <a:endParaRPr lang="en-US" dirty="0"/>
          </a:p>
        </p:txBody>
      </p:sp>
      <p:sp>
        <p:nvSpPr>
          <p:cNvPr id="4" name="Slide Number Placeholder 3"/>
          <p:cNvSpPr>
            <a:spLocks noGrp="1"/>
          </p:cNvSpPr>
          <p:nvPr>
            <p:ph type="sldNum" sz="quarter" idx="10"/>
          </p:nvPr>
        </p:nvSpPr>
        <p:spPr/>
        <p:txBody>
          <a:bodyPr/>
          <a:lstStyle/>
          <a:p>
            <a:fld id="{146EBD81-86DF-48D6-829A-5C6148424D77}" type="slidenum">
              <a:rPr lang="en-US" smtClean="0">
                <a:solidFill>
                  <a:prstClr val="black"/>
                </a:solidFill>
              </a:rPr>
              <a:pPr/>
              <a:t>65</a:t>
            </a:fld>
            <a:endParaRPr lang="en-US"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Not quite done yet with pre-implementation.</a:t>
            </a:r>
            <a:r>
              <a:rPr lang="en-US" baseline="0" dirty="0" smtClean="0"/>
              <a:t>  In this stage, you also: </a:t>
            </a:r>
          </a:p>
          <a:p>
            <a:endParaRPr lang="en-US" baseline="0" dirty="0" smtClean="0"/>
          </a:p>
          <a:p>
            <a:pPr eaLnBrk="1" hangingPunct="1"/>
            <a:r>
              <a:rPr lang="en-US" dirty="0" smtClean="0"/>
              <a:t>Enlist community/stakeholder input</a:t>
            </a:r>
          </a:p>
          <a:p>
            <a:pPr lvl="1" eaLnBrk="1" hangingPunct="1"/>
            <a:r>
              <a:rPr lang="en-US" sz="2600" dirty="0" smtClean="0"/>
              <a:t>Best outreach/recruitment strategies</a:t>
            </a:r>
          </a:p>
          <a:p>
            <a:pPr lvl="1" eaLnBrk="1" hangingPunct="1"/>
            <a:r>
              <a:rPr lang="en-US" sz="2600" dirty="0" smtClean="0"/>
              <a:t>Estimate number in target population</a:t>
            </a:r>
            <a:br>
              <a:rPr lang="en-US" sz="2600" dirty="0" smtClean="0"/>
            </a:br>
            <a:endParaRPr lang="en-US" sz="2600" dirty="0" smtClean="0"/>
          </a:p>
          <a:p>
            <a:pPr eaLnBrk="1" hangingPunct="1"/>
            <a:r>
              <a:rPr lang="en-US" dirty="0" smtClean="0"/>
              <a:t>Incorporate previous needs assessment data</a:t>
            </a:r>
            <a:br>
              <a:rPr lang="en-US" dirty="0" smtClean="0"/>
            </a:br>
            <a:endParaRPr lang="en-US" dirty="0" smtClean="0"/>
          </a:p>
          <a:p>
            <a:pPr eaLnBrk="1" hangingPunct="1"/>
            <a:r>
              <a:rPr lang="en-US" dirty="0" smtClean="0"/>
              <a:t>Conduct formative research on any adapted materials</a:t>
            </a:r>
          </a:p>
          <a:p>
            <a:pPr lvl="1" eaLnBrk="1" hangingPunct="1"/>
            <a:r>
              <a:rPr lang="en-US" sz="2600" dirty="0" smtClean="0"/>
              <a:t>Feedback from expert panel </a:t>
            </a:r>
          </a:p>
          <a:p>
            <a:pPr lvl="1" eaLnBrk="1" hangingPunct="1"/>
            <a:r>
              <a:rPr lang="en-US" sz="2600" dirty="0" smtClean="0"/>
              <a:t>Focus groups/discussion with target populations</a:t>
            </a:r>
          </a:p>
          <a:p>
            <a:pPr lvl="1" eaLnBrk="1" hangingPunct="1"/>
            <a:r>
              <a:rPr lang="en-US" sz="2600" dirty="0" smtClean="0"/>
              <a:t>Pilot testing</a:t>
            </a:r>
          </a:p>
          <a:p>
            <a:endParaRPr lang="en-US" dirty="0"/>
          </a:p>
        </p:txBody>
      </p:sp>
      <p:sp>
        <p:nvSpPr>
          <p:cNvPr id="4" name="Slide Number Placeholder 3"/>
          <p:cNvSpPr>
            <a:spLocks noGrp="1"/>
          </p:cNvSpPr>
          <p:nvPr>
            <p:ph type="sldNum" sz="quarter" idx="10"/>
          </p:nvPr>
        </p:nvSpPr>
        <p:spPr/>
        <p:txBody>
          <a:bodyPr/>
          <a:lstStyle/>
          <a:p>
            <a:fld id="{146EBD81-86DF-48D6-829A-5C6148424D77}" type="slidenum">
              <a:rPr lang="en-US" smtClean="0">
                <a:solidFill>
                  <a:prstClr val="black"/>
                </a:solidFill>
              </a:rPr>
              <a:pPr/>
              <a:t>66</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Programs are specific and often package interventions.  They have the activities</a:t>
            </a:r>
            <a:r>
              <a:rPr lang="en-US" baseline="0" dirty="0" smtClean="0"/>
              <a:t> and materials outline for someone to adopt and implement.</a:t>
            </a:r>
          </a:p>
          <a:p>
            <a:endParaRPr lang="en-US" baseline="0" dirty="0" smtClean="0"/>
          </a:p>
          <a:p>
            <a:r>
              <a:rPr lang="en-US" baseline="0" dirty="0" smtClean="0"/>
              <a:t>Implementation of Body &amp; Soul Program is one of the mentee projects.   One area that will be looked at is how to disseminate across a large number of community churches with fidelity (implementing as intended/evaluated by the developer).</a:t>
            </a:r>
            <a:endParaRPr lang="en-US" dirty="0"/>
          </a:p>
        </p:txBody>
      </p:sp>
      <p:sp>
        <p:nvSpPr>
          <p:cNvPr id="4" name="Slide Number Placeholder 3"/>
          <p:cNvSpPr>
            <a:spLocks noGrp="1"/>
          </p:cNvSpPr>
          <p:nvPr>
            <p:ph type="sldNum" sz="quarter" idx="10"/>
          </p:nvPr>
        </p:nvSpPr>
        <p:spPr/>
        <p:txBody>
          <a:bodyPr/>
          <a:lstStyle/>
          <a:p>
            <a:fld id="{C2804A51-187F-4A9C-A943-579D8800FB6B}"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the pre-implementation work</a:t>
            </a:r>
            <a:r>
              <a:rPr lang="en-US" baseline="0" dirty="0" smtClean="0"/>
              <a:t> is complete, it’s time to move to the next phase- implementation. </a:t>
            </a:r>
          </a:p>
          <a:p>
            <a:endParaRPr lang="en-US" baseline="0" dirty="0" smtClean="0"/>
          </a:p>
          <a:p>
            <a:r>
              <a:rPr lang="en-US" baseline="0" dirty="0" smtClean="0"/>
              <a:t>In implementation, you will: </a:t>
            </a:r>
          </a:p>
          <a:p>
            <a:endParaRPr lang="en-US" baseline="0" dirty="0" smtClean="0"/>
          </a:p>
          <a:p>
            <a:pPr eaLnBrk="1" hangingPunct="1"/>
            <a:r>
              <a:rPr lang="en-US" dirty="0" smtClean="0"/>
              <a:t>Conduct program promotion and/or recruitment</a:t>
            </a:r>
            <a:br>
              <a:rPr lang="en-US" dirty="0" smtClean="0"/>
            </a:br>
            <a:endParaRPr lang="en-US" dirty="0" smtClean="0"/>
          </a:p>
          <a:p>
            <a:pPr eaLnBrk="1" hangingPunct="1"/>
            <a:r>
              <a:rPr lang="en-US" dirty="0" smtClean="0"/>
              <a:t>Track implementation of core elements of program (e.g., each component, length/# of sessions)</a:t>
            </a:r>
            <a:br>
              <a:rPr lang="en-US" dirty="0" smtClean="0"/>
            </a:br>
            <a:endParaRPr lang="en-US" dirty="0" smtClean="0"/>
          </a:p>
          <a:p>
            <a:pPr eaLnBrk="1" hangingPunct="1"/>
            <a:r>
              <a:rPr lang="en-US" dirty="0" smtClean="0"/>
              <a:t>Collect process measures (e.g., attendance, timeliness of activities, etc.)</a:t>
            </a:r>
            <a:br>
              <a:rPr lang="en-US" dirty="0" smtClean="0"/>
            </a:br>
            <a:endParaRPr lang="en-US" dirty="0" smtClean="0"/>
          </a:p>
          <a:p>
            <a:pPr eaLnBrk="1" hangingPunct="1"/>
            <a:r>
              <a:rPr lang="en-US" dirty="0" smtClean="0"/>
              <a:t>Monitor program activities</a:t>
            </a:r>
            <a:endParaRPr lang="en-US" dirty="0"/>
          </a:p>
        </p:txBody>
      </p:sp>
      <p:sp>
        <p:nvSpPr>
          <p:cNvPr id="4" name="Slide Number Placeholder 3"/>
          <p:cNvSpPr>
            <a:spLocks noGrp="1"/>
          </p:cNvSpPr>
          <p:nvPr>
            <p:ph type="sldNum" sz="quarter" idx="10"/>
          </p:nvPr>
        </p:nvSpPr>
        <p:spPr/>
        <p:txBody>
          <a:bodyPr/>
          <a:lstStyle/>
          <a:p>
            <a:fld id="{146EBD81-86DF-48D6-829A-5C6148424D77}" type="slidenum">
              <a:rPr lang="en-US" smtClean="0">
                <a:solidFill>
                  <a:prstClr val="black"/>
                </a:solidFill>
              </a:rPr>
              <a:pPr/>
              <a:t>67</a:t>
            </a:fld>
            <a:endParaRPr lang="en-US" dirty="0">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some examples of maintenance activities: </a:t>
            </a:r>
          </a:p>
          <a:p>
            <a:endParaRPr lang="en-US" dirty="0" smtClean="0"/>
          </a:p>
          <a:p>
            <a:pPr eaLnBrk="1" hangingPunct="1"/>
            <a:r>
              <a:rPr lang="en-US" dirty="0" smtClean="0"/>
              <a:t>Referrals for further service, if needed</a:t>
            </a:r>
            <a:br>
              <a:rPr lang="en-US" dirty="0" smtClean="0"/>
            </a:br>
            <a:endParaRPr lang="en-US" dirty="0" smtClean="0"/>
          </a:p>
          <a:p>
            <a:pPr eaLnBrk="1" hangingPunct="1"/>
            <a:r>
              <a:rPr lang="en-US" dirty="0" smtClean="0"/>
              <a:t>Seek additional funding</a:t>
            </a:r>
            <a:br>
              <a:rPr lang="en-US" dirty="0" smtClean="0"/>
            </a:br>
            <a:endParaRPr lang="en-US" dirty="0" smtClean="0"/>
          </a:p>
          <a:p>
            <a:pPr eaLnBrk="1" hangingPunct="1"/>
            <a:r>
              <a:rPr lang="en-US" dirty="0" smtClean="0"/>
              <a:t>Secure a program champion</a:t>
            </a:r>
            <a:br>
              <a:rPr lang="en-US" dirty="0" smtClean="0"/>
            </a:br>
            <a:endParaRPr lang="en-US" dirty="0" smtClean="0"/>
          </a:p>
          <a:p>
            <a:pPr eaLnBrk="1" hangingPunct="1"/>
            <a:r>
              <a:rPr lang="en-US" dirty="0" smtClean="0"/>
              <a:t>Make program a part of organizational services</a:t>
            </a:r>
          </a:p>
          <a:p>
            <a:endParaRPr lang="en-US" dirty="0"/>
          </a:p>
        </p:txBody>
      </p:sp>
      <p:sp>
        <p:nvSpPr>
          <p:cNvPr id="4" name="Slide Number Placeholder 3"/>
          <p:cNvSpPr>
            <a:spLocks noGrp="1"/>
          </p:cNvSpPr>
          <p:nvPr>
            <p:ph type="sldNum" sz="quarter" idx="10"/>
          </p:nvPr>
        </p:nvSpPr>
        <p:spPr/>
        <p:txBody>
          <a:bodyPr/>
          <a:lstStyle/>
          <a:p>
            <a:fld id="{146EBD81-86DF-48D6-829A-5C6148424D77}" type="slidenum">
              <a:rPr lang="en-US" smtClean="0">
                <a:solidFill>
                  <a:prstClr val="black"/>
                </a:solidFill>
              </a:rPr>
              <a:pPr/>
              <a:t>68</a:t>
            </a:fld>
            <a:endParaRPr lang="en-US" dirty="0">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important things to keep in mind: </a:t>
            </a:r>
          </a:p>
          <a:p>
            <a:endParaRPr lang="en-US" dirty="0" smtClean="0"/>
          </a:p>
          <a:p>
            <a:r>
              <a:rPr lang="en-US" dirty="0" smtClean="0"/>
              <a:t>Program planning and brainstorming activities can help you determine what needs to be changed in your program. </a:t>
            </a:r>
          </a:p>
          <a:p>
            <a:pPr>
              <a:buNone/>
            </a:pPr>
            <a:endParaRPr lang="en-US" dirty="0" smtClean="0"/>
          </a:p>
          <a:p>
            <a:r>
              <a:rPr lang="en-US" dirty="0" smtClean="0"/>
              <a:t>There are things that can be changed and things that cannot.  Know what’s what!</a:t>
            </a:r>
          </a:p>
          <a:p>
            <a:endParaRPr lang="en-US" dirty="0" smtClean="0"/>
          </a:p>
          <a:p>
            <a:r>
              <a:rPr lang="en-US" dirty="0" smtClean="0"/>
              <a:t>Have a plan!  Know what’s going to happen when and by whom. </a:t>
            </a:r>
          </a:p>
          <a:p>
            <a:endParaRPr lang="en-US" dirty="0"/>
          </a:p>
        </p:txBody>
      </p:sp>
      <p:sp>
        <p:nvSpPr>
          <p:cNvPr id="4" name="Slide Number Placeholder 3"/>
          <p:cNvSpPr>
            <a:spLocks noGrp="1"/>
          </p:cNvSpPr>
          <p:nvPr>
            <p:ph type="sldNum" sz="quarter" idx="10"/>
          </p:nvPr>
        </p:nvSpPr>
        <p:spPr/>
        <p:txBody>
          <a:bodyPr/>
          <a:lstStyle/>
          <a:p>
            <a:fld id="{146EBD81-86DF-48D6-829A-5C6148424D77}" type="slidenum">
              <a:rPr lang="en-US" smtClean="0">
                <a:solidFill>
                  <a:prstClr val="black"/>
                </a:solidFill>
              </a:rPr>
              <a:pPr/>
              <a:t>69</a:t>
            </a:fld>
            <a:endParaRPr lang="en-US" dirty="0">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E4029F53-5169-4534-8C02-DE1C28A4E24B}" type="slidenum">
              <a:rPr lang="en-US" sz="1200">
                <a:solidFill>
                  <a:prstClr val="black"/>
                </a:solidFill>
                <a:latin typeface="Times" pitchFamily="18" charset="0"/>
              </a:rPr>
              <a:pPr algn="r" defTabSz="929617" eaLnBrk="0" hangingPunct="0"/>
              <a:t>71</a:t>
            </a:fld>
            <a:endParaRPr lang="en-US" sz="1200" dirty="0">
              <a:solidFill>
                <a:prstClr val="black"/>
              </a:solidFill>
              <a:latin typeface="Times"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n-US" sz="10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4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B8D52BB-E1AB-4326-B427-28CCE9C55F6E}" type="slidenum">
              <a:rPr lang="en-US"/>
              <a:pPr fontAlgn="base">
                <a:spcBef>
                  <a:spcPct val="0"/>
                </a:spcBef>
                <a:spcAft>
                  <a:spcPct val="0"/>
                </a:spcAft>
                <a:defRPr/>
              </a:pPr>
              <a:t>72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05869-3F0C-44BC-97EA-E040718AFC51}" type="slidenum">
              <a:rPr lang="en-US"/>
              <a:pPr fontAlgn="base">
                <a:spcBef>
                  <a:spcPct val="0"/>
                </a:spcBef>
                <a:spcAft>
                  <a:spcPct val="0"/>
                </a:spcAft>
                <a:defRPr/>
              </a:pPr>
              <a:t>73</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p:txBody>
          <a:bodyPr wrap="square" numCol="1" anchor="t" anchorCtr="0" compatLnSpc="1">
            <a:prstTxWarp prst="textNoShape">
              <a:avLst/>
            </a:prstTxWarp>
          </a:bodyPr>
          <a:lstStyle/>
          <a:p>
            <a:pPr eaLnBrk="1" hangingPunct="1">
              <a:spcBef>
                <a:spcPct val="0"/>
              </a:spcBef>
              <a:buFontTx/>
              <a:buChar char="•"/>
              <a:defRPr/>
            </a:pPr>
            <a:r>
              <a:rPr lang="en-US" dirty="0" smtClean="0"/>
              <a:t>What is program evaluation?</a:t>
            </a:r>
          </a:p>
          <a:p>
            <a:pPr eaLnBrk="1" hangingPunct="1">
              <a:spcBef>
                <a:spcPct val="0"/>
              </a:spcBef>
              <a:defRPr/>
            </a:pPr>
            <a:endParaRPr lang="en-US" dirty="0" smtClean="0"/>
          </a:p>
          <a:p>
            <a:pPr eaLnBrk="1" hangingPunct="1">
              <a:spcBef>
                <a:spcPct val="0"/>
              </a:spcBef>
              <a:buFontTx/>
              <a:buChar char="•"/>
              <a:defRPr/>
            </a:pPr>
            <a:r>
              <a:rPr lang="en-US" dirty="0" smtClean="0"/>
              <a:t>“The examination of the worth, merit, or significance of an object.” </a:t>
            </a:r>
            <a:r>
              <a:rPr lang="en-US" dirty="0" err="1" smtClean="0"/>
              <a:t>Scriven</a:t>
            </a:r>
            <a:r>
              <a:rPr lang="en-US" dirty="0" smtClean="0"/>
              <a:t>, 1998</a:t>
            </a:r>
          </a:p>
          <a:p>
            <a:pPr eaLnBrk="1" hangingPunct="1">
              <a:spcBef>
                <a:spcPct val="0"/>
              </a:spcBef>
              <a:defRPr/>
            </a:pPr>
            <a:endParaRPr lang="en-US" dirty="0" smtClean="0"/>
          </a:p>
          <a:p>
            <a:pPr eaLnBrk="1" hangingPunct="1">
              <a:buFontTx/>
              <a:buChar char="•"/>
              <a:defRPr/>
            </a:pPr>
            <a:r>
              <a:rPr lang="en-US" dirty="0" smtClean="0">
                <a:effectLst>
                  <a:outerShdw blurRad="38100" dist="38100" dir="2700000" algn="tl">
                    <a:srgbClr val="C0C0C0"/>
                  </a:outerShdw>
                </a:effectLst>
              </a:rPr>
              <a:t>“The systematic collection of information about the activities, characteristics, and outcomes of programs to make judgments about the program, improve program effectiveness, and/or inform decisions about future program development.”  Patton, 1997</a:t>
            </a:r>
            <a:endParaRPr lang="en-US" sz="1000" dirty="0" smtClean="0">
              <a:effectLst>
                <a:outerShdw blurRad="38100" dist="38100" dir="2700000" algn="tl">
                  <a:srgbClr val="C0C0C0"/>
                </a:outerShdw>
              </a:effectLst>
            </a:endParaRPr>
          </a:p>
          <a:p>
            <a:pPr eaLnBrk="1" hangingPunct="1">
              <a:spcBef>
                <a:spcPct val="0"/>
              </a:spcBef>
              <a:defRPr/>
            </a:pPr>
            <a:endParaRPr lang="en-US" dirty="0" smtClean="0"/>
          </a:p>
        </p:txBody>
      </p:sp>
      <p:sp>
        <p:nvSpPr>
          <p:cNvPr id="225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EA7807-14A1-446C-B557-62598E3C9DDA}" type="slidenum">
              <a:rPr lang="en-US"/>
              <a:pPr fontAlgn="base">
                <a:spcBef>
                  <a:spcPct val="0"/>
                </a:spcBef>
                <a:spcAft>
                  <a:spcPct val="0"/>
                </a:spcAft>
                <a:defRPr/>
              </a:pPr>
              <a:t>74</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5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B851E7C-6038-4532-B103-AEB04681798D}" type="slidenum">
              <a:rPr lang="en-US"/>
              <a:pPr fontAlgn="base">
                <a:spcBef>
                  <a:spcPct val="0"/>
                </a:spcBef>
                <a:spcAft>
                  <a:spcPct val="0"/>
                </a:spcAft>
                <a:defRPr/>
              </a:pPr>
              <a:t>75</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r>
              <a:rPr lang="en-US" smtClean="0"/>
              <a:t>Regardless of the type of evaluation, the evaluation “should serve a useful purpose, be conducted in an ethical manner and produce accurate findings.” CDC, 2005</a:t>
            </a:r>
          </a:p>
          <a:p>
            <a:pPr eaLnBrk="1" hangingPunct="1">
              <a:spcBef>
                <a:spcPct val="0"/>
              </a:spcBef>
            </a:pPr>
            <a:endParaRPr lang="en-US" smtClean="0"/>
          </a:p>
          <a:p>
            <a:pPr eaLnBrk="1" hangingPunct="1">
              <a:spcBef>
                <a:spcPct val="0"/>
              </a:spcBef>
              <a:buFontTx/>
              <a:buChar char="•"/>
            </a:pPr>
            <a:r>
              <a:rPr lang="en-US" smtClean="0"/>
              <a:t>Also, “evaluation findings should be used both to make decisions about program implementation and to improve program effectiveness.” CDC, 2005</a:t>
            </a:r>
          </a:p>
        </p:txBody>
      </p:sp>
      <p:sp>
        <p:nvSpPr>
          <p:cNvPr id="266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B081563-B013-469B-A60A-1A7695071A18}" type="slidenum">
              <a:rPr lang="en-US"/>
              <a:pPr fontAlgn="base">
                <a:spcBef>
                  <a:spcPct val="0"/>
                </a:spcBef>
                <a:spcAft>
                  <a:spcPct val="0"/>
                </a:spcAft>
                <a:defRPr/>
              </a:pPr>
              <a:t>76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p:txBody>
          <a:bodyPr wrap="square" numCol="1" anchor="t" anchorCtr="0" compatLnSpc="1">
            <a:prstTxWarp prst="textNoShape">
              <a:avLst/>
            </a:prstTxWarp>
          </a:bodyPr>
          <a:lstStyle/>
          <a:p>
            <a:pPr eaLnBrk="1" hangingPunct="1">
              <a:spcBef>
                <a:spcPct val="0"/>
              </a:spcBef>
              <a:defRPr/>
            </a:pPr>
            <a:r>
              <a:rPr lang="en-US" b="1" smtClean="0"/>
              <a:t>Why Evaluate Public Health Programs?</a:t>
            </a:r>
          </a:p>
          <a:p>
            <a:pPr eaLnBrk="1" hangingPunct="1">
              <a:spcBef>
                <a:spcPct val="0"/>
              </a:spcBef>
              <a:defRPr/>
            </a:pPr>
            <a:r>
              <a:rPr lang="en-US" u="sng" smtClean="0"/>
              <a:t>Some reasons:</a:t>
            </a:r>
          </a:p>
          <a:p>
            <a:pPr eaLnBrk="1" hangingPunct="1">
              <a:spcBef>
                <a:spcPct val="0"/>
              </a:spcBef>
              <a:buFontTx/>
              <a:buChar char="•"/>
              <a:defRPr/>
            </a:pPr>
            <a:r>
              <a:rPr lang="en-US" smtClean="0">
                <a:effectLst>
                  <a:outerShdw blurRad="38100" dist="38100" dir="2700000" algn="tl">
                    <a:srgbClr val="C0C0C0"/>
                  </a:outerShdw>
                </a:effectLst>
              </a:rPr>
              <a:t>To monitor progress toward the program’s goals. </a:t>
            </a:r>
          </a:p>
          <a:p>
            <a:pPr eaLnBrk="1" hangingPunct="1">
              <a:spcBef>
                <a:spcPct val="0"/>
              </a:spcBef>
              <a:buFontTx/>
              <a:buChar char="•"/>
              <a:defRPr/>
            </a:pPr>
            <a:r>
              <a:rPr lang="en-US" smtClean="0">
                <a:effectLst>
                  <a:outerShdw blurRad="38100" dist="38100" dir="2700000" algn="tl">
                    <a:srgbClr val="C0C0C0"/>
                  </a:outerShdw>
                </a:effectLst>
              </a:rPr>
              <a:t>To determine whether program components are producing the desired progress on outcomes. </a:t>
            </a:r>
          </a:p>
          <a:p>
            <a:pPr eaLnBrk="1" hangingPunct="1">
              <a:spcBef>
                <a:spcPct val="0"/>
              </a:spcBef>
              <a:buFontTx/>
              <a:buChar char="•"/>
              <a:defRPr/>
            </a:pPr>
            <a:r>
              <a:rPr lang="en-US" smtClean="0">
                <a:effectLst>
                  <a:outerShdw blurRad="38100" dist="38100" dir="2700000" algn="tl">
                    <a:srgbClr val="C0C0C0"/>
                  </a:outerShdw>
                </a:effectLst>
              </a:rPr>
              <a:t>To permit comparisons among groups, particularly among populations with disproportionately high risk factors and adverse health outcomes. </a:t>
            </a:r>
          </a:p>
          <a:p>
            <a:pPr eaLnBrk="1" hangingPunct="1">
              <a:spcBef>
                <a:spcPct val="0"/>
              </a:spcBef>
              <a:buFontTx/>
              <a:buChar char="•"/>
              <a:defRPr/>
            </a:pPr>
            <a:r>
              <a:rPr lang="en-US" smtClean="0">
                <a:effectLst>
                  <a:outerShdw blurRad="38100" dist="38100" dir="2700000" algn="tl">
                    <a:srgbClr val="C0C0C0"/>
                  </a:outerShdw>
                </a:effectLst>
              </a:rPr>
              <a:t>To justify the need for further funding and support. </a:t>
            </a:r>
          </a:p>
          <a:p>
            <a:pPr eaLnBrk="1" hangingPunct="1">
              <a:spcBef>
                <a:spcPct val="0"/>
              </a:spcBef>
              <a:buFontTx/>
              <a:buChar char="•"/>
              <a:defRPr/>
            </a:pPr>
            <a:r>
              <a:rPr lang="en-US" smtClean="0">
                <a:effectLst>
                  <a:outerShdw blurRad="38100" dist="38100" dir="2700000" algn="tl">
                    <a:srgbClr val="C0C0C0"/>
                  </a:outerShdw>
                </a:effectLst>
              </a:rPr>
              <a:t>To find opportunities for continuous quality improvement. </a:t>
            </a:r>
          </a:p>
          <a:p>
            <a:pPr eaLnBrk="1" hangingPunct="1">
              <a:spcBef>
                <a:spcPct val="0"/>
              </a:spcBef>
              <a:buFontTx/>
              <a:buChar char="•"/>
              <a:defRPr/>
            </a:pPr>
            <a:r>
              <a:rPr lang="en-US" smtClean="0">
                <a:effectLst>
                  <a:outerShdw blurRad="38100" dist="38100" dir="2700000" algn="tl">
                    <a:srgbClr val="C0C0C0"/>
                  </a:outerShdw>
                </a:effectLst>
              </a:rPr>
              <a:t>To ensure that effective programs are maintained and resources are not wasted on ineffective programs. </a:t>
            </a:r>
          </a:p>
          <a:p>
            <a:pPr eaLnBrk="1" hangingPunct="1">
              <a:spcBef>
                <a:spcPct val="0"/>
              </a:spcBef>
              <a:buFontTx/>
              <a:buChar char="•"/>
              <a:defRPr/>
            </a:pPr>
            <a:endParaRPr lang="en-US" smtClean="0">
              <a:effectLst>
                <a:outerShdw blurRad="38100" dist="38100" dir="2700000" algn="tl">
                  <a:srgbClr val="C0C0C0"/>
                </a:outerShdw>
              </a:effectLst>
            </a:endParaRPr>
          </a:p>
          <a:p>
            <a:pPr eaLnBrk="1" hangingPunct="1">
              <a:spcBef>
                <a:spcPct val="0"/>
              </a:spcBef>
              <a:defRPr/>
            </a:pPr>
            <a:r>
              <a:rPr lang="en-US" smtClean="0">
                <a:effectLst>
                  <a:outerShdw blurRad="38100" dist="38100" dir="2700000" algn="tl">
                    <a:srgbClr val="C0C0C0"/>
                  </a:outerShdw>
                </a:effectLst>
              </a:rPr>
              <a:t>CDC, 2005</a:t>
            </a:r>
          </a:p>
          <a:p>
            <a:pPr eaLnBrk="1" hangingPunct="1">
              <a:spcBef>
                <a:spcPct val="0"/>
              </a:spcBef>
              <a:defRPr/>
            </a:pPr>
            <a:endParaRPr lang="en-US" smtClean="0"/>
          </a:p>
        </p:txBody>
      </p:sp>
      <p:sp>
        <p:nvSpPr>
          <p:cNvPr id="286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E936E5-6F8E-4CB2-A7BD-D057E3FBDDA0}" type="slidenum">
              <a:rPr lang="en-US"/>
              <a:pPr fontAlgn="base">
                <a:spcBef>
                  <a:spcPct val="0"/>
                </a:spcBef>
                <a:spcAft>
                  <a:spcPct val="0"/>
                </a:spcAft>
                <a:defRPr/>
              </a:pPr>
              <a:t>77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Define policies</a:t>
            </a:r>
          </a:p>
          <a:p>
            <a:r>
              <a:rPr lang="en-US" dirty="0" smtClean="0"/>
              <a:t>Policie</a:t>
            </a:r>
            <a:r>
              <a:rPr lang="en-US" baseline="0" dirty="0" smtClean="0"/>
              <a:t>s can be more laws at the national, state or local level.</a:t>
            </a:r>
          </a:p>
          <a:p>
            <a:r>
              <a:rPr lang="en-US" baseline="0" dirty="0" smtClean="0"/>
              <a:t>Policies (small P) can also be rules or guidelines set within organizations.</a:t>
            </a:r>
            <a:endParaRPr lang="en-US" dirty="0"/>
          </a:p>
        </p:txBody>
      </p:sp>
      <p:sp>
        <p:nvSpPr>
          <p:cNvPr id="4" name="Slide Number Placeholder 3"/>
          <p:cNvSpPr>
            <a:spLocks noGrp="1"/>
          </p:cNvSpPr>
          <p:nvPr>
            <p:ph type="sldNum" sz="quarter" idx="10"/>
          </p:nvPr>
        </p:nvSpPr>
        <p:spPr/>
        <p:txBody>
          <a:bodyPr/>
          <a:lstStyle/>
          <a:p>
            <a:fld id="{C2804A51-187F-4A9C-A943-579D8800FB6B}" type="slidenum">
              <a:rPr lang="en-US" smtClean="0">
                <a:solidFill>
                  <a:prstClr val="black"/>
                </a:solidFill>
              </a:rPr>
              <a:pPr/>
              <a:t>9</a:t>
            </a:fld>
            <a:endParaRPr lang="en-US">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smtClean="0"/>
              <a:t>How do ensure the best focus for your evaluation?</a:t>
            </a:r>
          </a:p>
          <a:p>
            <a:pPr eaLnBrk="1" hangingPunct="1">
              <a:spcBef>
                <a:spcPct val="0"/>
              </a:spcBef>
            </a:pPr>
            <a:endParaRPr lang="en-US" b="1" smtClean="0"/>
          </a:p>
          <a:p>
            <a:pPr eaLnBrk="1" hangingPunct="1">
              <a:spcBef>
                <a:spcPct val="0"/>
              </a:spcBef>
              <a:buFontTx/>
              <a:buChar char="•"/>
            </a:pPr>
            <a:r>
              <a:rPr lang="en-US" smtClean="0"/>
              <a:t>A key aspect of developing the focus for your evaluation is to make sure you have identified and engaged your audience</a:t>
            </a:r>
            <a:r>
              <a:rPr lang="en-US" b="1" smtClean="0"/>
              <a:t> </a:t>
            </a:r>
            <a:r>
              <a:rPr lang="en-US" smtClean="0"/>
              <a:t>or stakeholders who care about the questions that will be addressed by your intervention</a:t>
            </a:r>
          </a:p>
        </p:txBody>
      </p:sp>
      <p:sp>
        <p:nvSpPr>
          <p:cNvPr id="307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09B967-CB32-499F-A4CE-165AF6F0580F}" type="slidenum">
              <a:rPr lang="en-US"/>
              <a:pPr fontAlgn="base">
                <a:spcBef>
                  <a:spcPct val="0"/>
                </a:spcBef>
                <a:spcAft>
                  <a:spcPct val="0"/>
                </a:spcAft>
                <a:defRPr/>
              </a:pPr>
              <a:t>78</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TextEdit="1"/>
          </p:cNvSpPr>
          <p:nvPr>
            <p:ph type="sldImg"/>
          </p:nvPr>
        </p:nvSpPr>
        <p:spPr bwMode="auto">
          <a:noFill/>
          <a:ln>
            <a:solidFill>
              <a:srgbClr val="000000"/>
            </a:solidFill>
            <a:miter lim="800000"/>
            <a:headEnd/>
            <a:tailEnd/>
          </a:ln>
        </p:spPr>
      </p:sp>
      <p:sp>
        <p:nvSpPr>
          <p:cNvPr id="3277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buFontTx/>
              <a:buChar char="•"/>
            </a:pPr>
            <a:r>
              <a:rPr lang="en-US" smtClean="0"/>
              <a:t>Program evaluation is 1 or 10 essential public health services</a:t>
            </a:r>
          </a:p>
          <a:p>
            <a:pPr eaLnBrk="1" hangingPunct="1">
              <a:buFontTx/>
              <a:buChar char="•"/>
            </a:pPr>
            <a:r>
              <a:rPr lang="en-US" smtClean="0"/>
              <a:t>In 1999, the CDC published the Framework for Program Evaluation in Public Health</a:t>
            </a:r>
          </a:p>
          <a:p>
            <a:pPr eaLnBrk="1" hangingPunct="1">
              <a:buFontTx/>
              <a:buChar char="•"/>
            </a:pPr>
            <a:r>
              <a:rPr lang="en-US" smtClean="0"/>
              <a:t>Six steps and four sets of standards</a:t>
            </a:r>
          </a:p>
          <a:p>
            <a:pPr eaLnBrk="1" hangingPunct="1"/>
            <a:r>
              <a:rPr lang="en-US" u="sng" smtClean="0"/>
              <a:t>Six Steps</a:t>
            </a:r>
          </a:p>
          <a:p>
            <a:pPr eaLnBrk="1" hangingPunct="1">
              <a:buFontTx/>
              <a:buChar char="•"/>
            </a:pPr>
            <a:r>
              <a:rPr lang="en-US" smtClean="0"/>
              <a:t>Engage stakeholders</a:t>
            </a:r>
          </a:p>
          <a:p>
            <a:pPr eaLnBrk="1" hangingPunct="1">
              <a:buFontTx/>
              <a:buChar char="•"/>
            </a:pPr>
            <a:r>
              <a:rPr lang="en-US" smtClean="0"/>
              <a:t>Describe the program</a:t>
            </a:r>
          </a:p>
          <a:p>
            <a:pPr eaLnBrk="1" hangingPunct="1">
              <a:buFontTx/>
              <a:buChar char="•"/>
            </a:pPr>
            <a:r>
              <a:rPr lang="en-US" smtClean="0"/>
              <a:t>Focus the evaluation design</a:t>
            </a:r>
          </a:p>
          <a:p>
            <a:pPr eaLnBrk="1" hangingPunct="1">
              <a:buFontTx/>
              <a:buChar char="•"/>
            </a:pPr>
            <a:r>
              <a:rPr lang="en-US" smtClean="0"/>
              <a:t>Gather credible evidence</a:t>
            </a:r>
          </a:p>
          <a:p>
            <a:pPr eaLnBrk="1" hangingPunct="1">
              <a:buFontTx/>
              <a:buChar char="•"/>
            </a:pPr>
            <a:r>
              <a:rPr lang="en-US" smtClean="0"/>
              <a:t>Justify conclusions</a:t>
            </a:r>
          </a:p>
          <a:p>
            <a:pPr eaLnBrk="1" hangingPunct="1">
              <a:buFontTx/>
              <a:buChar char="•"/>
            </a:pPr>
            <a:r>
              <a:rPr lang="en-US" smtClean="0"/>
              <a:t>Ensure use and share lessons learned</a:t>
            </a:r>
          </a:p>
          <a:p>
            <a:pPr eaLnBrk="1" hangingPunct="1"/>
            <a:r>
              <a:rPr lang="en-US" u="sng" smtClean="0"/>
              <a:t>Logic of CDC Framework</a:t>
            </a:r>
          </a:p>
          <a:p>
            <a:pPr eaLnBrk="1" hangingPunct="1"/>
            <a:r>
              <a:rPr lang="en-US" smtClean="0"/>
              <a:t>“Good evaluation does not merely gather accurate evidence and draw valid conclusions, but produces results that are used to make a difference.”  CDC, 2005</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smtClean="0"/>
              <a:t>How is evaluation different from (basic) research?</a:t>
            </a:r>
          </a:p>
          <a:p>
            <a:pPr eaLnBrk="1" hangingPunct="1">
              <a:spcBef>
                <a:spcPct val="0"/>
              </a:spcBef>
            </a:pPr>
            <a:endParaRPr lang="en-US" b="1" smtClean="0"/>
          </a:p>
          <a:p>
            <a:pPr>
              <a:buFontTx/>
              <a:buChar char="•"/>
            </a:pPr>
            <a:r>
              <a:rPr lang="en-US" smtClean="0">
                <a:effectLst>
                  <a:outerShdw blurRad="38100" dist="38100" dir="2700000" algn="tl">
                    <a:srgbClr val="C0C0C0"/>
                  </a:outerShdw>
                </a:effectLst>
              </a:rPr>
              <a:t>Research seeks to prove; evaluation seeks to improve.”</a:t>
            </a:r>
          </a:p>
          <a:p>
            <a:endParaRPr lang="en-US" smtClean="0">
              <a:effectLst>
                <a:outerShdw blurRad="38100" dist="38100" dir="2700000" algn="tl">
                  <a:srgbClr val="C0C0C0"/>
                </a:outerShdw>
              </a:effectLst>
            </a:endParaRPr>
          </a:p>
          <a:p>
            <a:pPr>
              <a:buFontTx/>
              <a:buChar char="•"/>
            </a:pPr>
            <a:r>
              <a:rPr lang="en-US" smtClean="0">
                <a:effectLst>
                  <a:outerShdw blurRad="38100" dist="38100" dir="2700000" algn="tl">
                    <a:srgbClr val="C0C0C0"/>
                  </a:outerShdw>
                </a:effectLst>
              </a:rPr>
              <a:t>Framework different from the scientific method</a:t>
            </a:r>
          </a:p>
          <a:p>
            <a:endParaRPr lang="en-US" smtClean="0">
              <a:effectLst>
                <a:outerShdw blurRad="38100" dist="38100" dir="2700000" algn="tl">
                  <a:srgbClr val="C0C0C0"/>
                </a:outerShdw>
              </a:effectLst>
            </a:endParaRPr>
          </a:p>
          <a:p>
            <a:pPr>
              <a:buFontTx/>
              <a:buChar char="•"/>
            </a:pPr>
            <a:r>
              <a:rPr lang="en-US" smtClean="0">
                <a:effectLst>
                  <a:outerShdw blurRad="38100" dist="38100" dir="2700000" algn="tl">
                    <a:srgbClr val="C0C0C0"/>
                  </a:outerShdw>
                </a:effectLst>
              </a:rPr>
              <a:t>Ongoing in terms of timing</a:t>
            </a:r>
          </a:p>
          <a:p>
            <a:pPr eaLnBrk="1" hangingPunct="1">
              <a:spcBef>
                <a:spcPct val="0"/>
              </a:spcBef>
            </a:pPr>
            <a:endParaRPr lang="en-US" smtClean="0"/>
          </a:p>
          <a:p>
            <a:pPr>
              <a:buFontTx/>
              <a:buChar char="•"/>
            </a:pPr>
            <a:r>
              <a:rPr lang="en-US" smtClean="0">
                <a:effectLst>
                  <a:outerShdw blurRad="38100" dist="38100" dir="2700000" algn="tl">
                    <a:srgbClr val="C0C0C0"/>
                  </a:outerShdw>
                </a:effectLst>
              </a:rPr>
              <a:t>Multiple sources</a:t>
            </a:r>
          </a:p>
          <a:p>
            <a:endParaRPr lang="en-US" smtClean="0">
              <a:effectLst>
                <a:outerShdw blurRad="38100" dist="38100" dir="2700000" algn="tl">
                  <a:srgbClr val="C0C0C0"/>
                </a:outerShdw>
              </a:effectLst>
            </a:endParaRPr>
          </a:p>
          <a:p>
            <a:pPr>
              <a:buFontTx/>
              <a:buChar char="•"/>
            </a:pPr>
            <a:r>
              <a:rPr lang="en-US" smtClean="0">
                <a:effectLst>
                  <a:outerShdw blurRad="38100" dist="38100" dir="2700000" algn="tl">
                    <a:srgbClr val="C0C0C0"/>
                  </a:outerShdw>
                </a:effectLst>
              </a:rPr>
              <a:t>Incorporates changes and accounts for circumstances</a:t>
            </a:r>
          </a:p>
          <a:p>
            <a:endParaRPr lang="en-US" smtClean="0">
              <a:effectLst>
                <a:outerShdw blurRad="38100" dist="38100" dir="2700000" algn="tl">
                  <a:srgbClr val="C0C0C0"/>
                </a:outerShdw>
              </a:effectLst>
            </a:endParaRPr>
          </a:p>
          <a:p>
            <a:pPr>
              <a:buFontTx/>
              <a:buChar char="•"/>
            </a:pPr>
            <a:r>
              <a:rPr lang="en-US" smtClean="0">
                <a:effectLst>
                  <a:outerShdw blurRad="38100" dist="38100" dir="2700000" algn="tl">
                    <a:srgbClr val="C0C0C0"/>
                  </a:outerShdw>
                </a:effectLst>
              </a:rPr>
              <a:t>Feedback to stakeholders and dissemination to interested audiences</a:t>
            </a:r>
          </a:p>
          <a:p>
            <a:endParaRPr lang="en-US" smtClean="0">
              <a:effectLst>
                <a:outerShdw blurRad="38100" dist="38100" dir="2700000" algn="tl">
                  <a:srgbClr val="C0C0C0"/>
                </a:outerShdw>
              </a:effectLst>
            </a:endParaRPr>
          </a:p>
          <a:p>
            <a:r>
              <a:rPr lang="en-US" smtClean="0">
                <a:effectLst>
                  <a:outerShdw blurRad="38100" dist="38100" dir="2700000" algn="tl">
                    <a:srgbClr val="C0C0C0"/>
                  </a:outerShdw>
                </a:effectLst>
              </a:rPr>
              <a:t>CDC, 2005</a:t>
            </a:r>
          </a:p>
        </p:txBody>
      </p:sp>
      <p:sp>
        <p:nvSpPr>
          <p:cNvPr id="327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81B8D90-E920-479B-A544-6CDF48E767B1}" type="slidenum">
              <a:rPr lang="en-US"/>
              <a:pPr fontAlgn="base">
                <a:spcBef>
                  <a:spcPct val="0"/>
                </a:spcBef>
                <a:spcAft>
                  <a:spcPct val="0"/>
                </a:spcAft>
                <a:defRPr/>
              </a:pPr>
              <a:t>80</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Remember, the key purpose of program evaluation in public health is to improve practice….</a:t>
            </a:r>
          </a:p>
        </p:txBody>
      </p:sp>
      <p:sp>
        <p:nvSpPr>
          <p:cNvPr id="348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08CD97A-737F-4D0E-BCAE-B1DEB25BC555}" type="slidenum">
              <a:rPr lang="en-US"/>
              <a:pPr fontAlgn="base">
                <a:spcBef>
                  <a:spcPct val="0"/>
                </a:spcBef>
                <a:spcAft>
                  <a:spcPct val="0"/>
                </a:spcAft>
                <a:defRPr/>
              </a:pPr>
              <a:t>81</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SMART Objectives</a:t>
            </a:r>
          </a:p>
          <a:p>
            <a:pPr eaLnBrk="1" hangingPunct="1">
              <a:spcBef>
                <a:spcPct val="0"/>
              </a:spcBef>
              <a:buFontTx/>
              <a:buChar char="•"/>
            </a:pPr>
            <a:r>
              <a:rPr lang="en-US" smtClean="0"/>
              <a:t>Specific-objectives should specify what they want to achieve</a:t>
            </a:r>
          </a:p>
          <a:p>
            <a:pPr eaLnBrk="1" hangingPunct="1">
              <a:spcBef>
                <a:spcPct val="0"/>
              </a:spcBef>
              <a:buFontTx/>
              <a:buChar char="•"/>
            </a:pPr>
            <a:r>
              <a:rPr lang="en-US" smtClean="0"/>
              <a:t>Measurable-you should be able to measure whether you are meeting the objective or not</a:t>
            </a:r>
          </a:p>
          <a:p>
            <a:pPr eaLnBrk="1" hangingPunct="1">
              <a:spcBef>
                <a:spcPct val="0"/>
              </a:spcBef>
              <a:buFontTx/>
              <a:buChar char="•"/>
            </a:pPr>
            <a:r>
              <a:rPr lang="en-US" smtClean="0"/>
              <a:t>Achievable-are the objectives you set attainable?</a:t>
            </a:r>
          </a:p>
          <a:p>
            <a:pPr eaLnBrk="1" hangingPunct="1">
              <a:spcBef>
                <a:spcPct val="0"/>
              </a:spcBef>
              <a:buFontTx/>
              <a:buChar char="•"/>
            </a:pPr>
            <a:r>
              <a:rPr lang="en-US" smtClean="0"/>
              <a:t>Realistic-Can you realistically achieve the objectives with the resources you have?</a:t>
            </a:r>
          </a:p>
          <a:p>
            <a:pPr eaLnBrk="1" hangingPunct="1">
              <a:spcBef>
                <a:spcPct val="0"/>
              </a:spcBef>
              <a:buFontTx/>
              <a:buChar char="•"/>
            </a:pPr>
            <a:r>
              <a:rPr lang="en-US" smtClean="0"/>
              <a:t>Time-When do you want to achieve the set objectives</a:t>
            </a:r>
          </a:p>
          <a:p>
            <a:pPr eaLnBrk="1" hangingPunct="1">
              <a:spcBef>
                <a:spcPct val="0"/>
              </a:spcBef>
            </a:pPr>
            <a:endParaRPr lang="en-US" smtClean="0"/>
          </a:p>
        </p:txBody>
      </p:sp>
      <p:sp>
        <p:nvSpPr>
          <p:cNvPr id="389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99E2DB-30A0-4FB1-8508-276CC74DBFA2}" type="slidenum">
              <a:rPr lang="en-US"/>
              <a:pPr fontAlgn="base">
                <a:spcBef>
                  <a:spcPct val="0"/>
                </a:spcBef>
                <a:spcAft>
                  <a:spcPct val="0"/>
                </a:spcAft>
                <a:defRPr/>
              </a:pPr>
              <a:t>82</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r>
              <a:rPr lang="en-US" smtClean="0"/>
              <a:t>Establishing clear objectives at the beginning of a program will create a roadmap for systematic inquiry or data collection.</a:t>
            </a:r>
          </a:p>
          <a:p>
            <a:pPr eaLnBrk="1" hangingPunct="1">
              <a:spcBef>
                <a:spcPct val="0"/>
              </a:spcBef>
            </a:pPr>
            <a:endParaRPr lang="en-US" smtClean="0"/>
          </a:p>
          <a:p>
            <a:pPr eaLnBrk="1" hangingPunct="1">
              <a:spcBef>
                <a:spcPct val="0"/>
              </a:spcBef>
              <a:buFontTx/>
              <a:buChar char="•"/>
            </a:pPr>
            <a:r>
              <a:rPr lang="en-US" smtClean="0"/>
              <a:t>Clear objectives force you to think about the results of your intervention and how you will </a:t>
            </a:r>
            <a:r>
              <a:rPr lang="en-US" smtClean="0">
                <a:effectLst>
                  <a:outerShdw blurRad="38100" dist="38100" dir="2700000" algn="tl">
                    <a:srgbClr val="C0C0C0"/>
                  </a:outerShdw>
                </a:effectLst>
              </a:rPr>
              <a:t>make judgments about the program, improve program effectiveness, and/or inform decisions about future program development</a:t>
            </a:r>
            <a:r>
              <a:rPr lang="en-US" smtClean="0"/>
              <a:t> </a:t>
            </a:r>
          </a:p>
        </p:txBody>
      </p:sp>
      <p:sp>
        <p:nvSpPr>
          <p:cNvPr id="409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08042F-8610-4CD1-BB62-EE18F4386427}" type="slidenum">
              <a:rPr lang="en-US"/>
              <a:pPr fontAlgn="base">
                <a:spcBef>
                  <a:spcPct val="0"/>
                </a:spcBef>
                <a:spcAft>
                  <a:spcPct val="0"/>
                </a:spcAft>
                <a:defRPr/>
              </a:pPr>
              <a:t>83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This slide further highlights the importance of taking a systematic approach to program evaluation and giving thought to each step in the process. </a:t>
            </a:r>
          </a:p>
        </p:txBody>
      </p:sp>
      <p:sp>
        <p:nvSpPr>
          <p:cNvPr id="430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0014215-58F9-4499-887C-F1725506E83C}" type="slidenum">
              <a:rPr lang="en-US"/>
              <a:pPr fontAlgn="base">
                <a:spcBef>
                  <a:spcPct val="0"/>
                </a:spcBef>
                <a:spcAft>
                  <a:spcPct val="0"/>
                </a:spcAft>
                <a:defRPr/>
              </a:pPr>
              <a:t>84</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50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25DFEA-B948-453B-89D0-B94E62E43256}" type="slidenum">
              <a:rPr lang="en-US"/>
              <a:pPr fontAlgn="base">
                <a:spcBef>
                  <a:spcPct val="0"/>
                </a:spcBef>
                <a:spcAft>
                  <a:spcPct val="0"/>
                </a:spcAft>
                <a:defRPr/>
              </a:pPr>
              <a:t>85</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71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0E14DB-0DAA-4C8F-81BF-9BE796710D17}" type="slidenum">
              <a:rPr lang="en-US"/>
              <a:pPr fontAlgn="base">
                <a:spcBef>
                  <a:spcPct val="0"/>
                </a:spcBef>
                <a:spcAft>
                  <a:spcPct val="0"/>
                </a:spcAft>
                <a:defRPr/>
              </a:pPr>
              <a:t>86</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91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B1EBABE-7CF1-4F8E-99C0-30FF4B904EB6}" type="slidenum">
              <a:rPr lang="en-US"/>
              <a:pPr fontAlgn="base">
                <a:spcBef>
                  <a:spcPct val="0"/>
                </a:spcBef>
                <a:spcAft>
                  <a:spcPct val="0"/>
                </a:spcAft>
                <a:defRPr/>
              </a:pPr>
              <a:t>87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25B4E731-56B3-4DFC-AC89-74CB225A34D5}" type="slidenum">
              <a:rPr lang="en-US">
                <a:solidFill>
                  <a:prstClr val="black"/>
                </a:solidFill>
              </a:rPr>
              <a:pPr/>
              <a:t>10</a:t>
            </a:fld>
            <a:endParaRPr lang="en-US">
              <a:solidFill>
                <a:prstClr val="black"/>
              </a:solidFill>
            </a:endParaRPr>
          </a:p>
        </p:txBody>
      </p:sp>
      <p:sp>
        <p:nvSpPr>
          <p:cNvPr id="122883" name="Slide Image Placeholder 1"/>
          <p:cNvSpPr>
            <a:spLocks noGrp="1" noRot="1" noChangeAspect="1" noTextEdit="1"/>
          </p:cNvSpPr>
          <p:nvPr>
            <p:ph type="sldImg"/>
          </p:nvPr>
        </p:nvSpPr>
        <p:spPr>
          <a:ln/>
        </p:spPr>
      </p:sp>
      <p:sp>
        <p:nvSpPr>
          <p:cNvPr id="122884" name="Notes Placeholder 2"/>
          <p:cNvSpPr>
            <a:spLocks noGrp="1"/>
          </p:cNvSpPr>
          <p:nvPr>
            <p:ph type="body" idx="1"/>
          </p:nvPr>
        </p:nvSpPr>
        <p:spPr>
          <a:noFill/>
          <a:ln/>
        </p:spPr>
        <p:txBody>
          <a:bodyPr/>
          <a:lstStyle/>
          <a:p>
            <a:pPr eaLnBrk="1" hangingPunct="1">
              <a:spcBef>
                <a:spcPct val="0"/>
              </a:spcBef>
            </a:pPr>
            <a:r>
              <a:rPr lang="en-US" dirty="0" smtClean="0">
                <a:latin typeface="Times New Roman" pitchFamily="18" charset="0"/>
              </a:rPr>
              <a:t>Ask participants to take 1–2 minutes to write down their responses to this question.  Follow up by asking for volunteers to share their responses.  </a:t>
            </a:r>
          </a:p>
          <a:p>
            <a:pPr eaLnBrk="1" hangingPunct="1">
              <a:spcBef>
                <a:spcPct val="0"/>
              </a:spcBef>
            </a:pPr>
            <a:endParaRPr lang="en-US" dirty="0" smtClean="0">
              <a:latin typeface="Times New Roman" pitchFamily="18" charset="0"/>
            </a:endParaRPr>
          </a:p>
          <a:p>
            <a:pPr eaLnBrk="1" hangingPunct="1">
              <a:spcBef>
                <a:spcPct val="0"/>
              </a:spcBef>
            </a:pPr>
            <a:r>
              <a:rPr lang="en-US" dirty="0" smtClean="0">
                <a:latin typeface="Times New Roman" pitchFamily="18" charset="0"/>
              </a:rPr>
              <a:t>Afterwards, post the definition.  </a:t>
            </a:r>
            <a:endParaRPr lang="en-US" dirty="0" smtClean="0"/>
          </a:p>
          <a:p>
            <a:pPr eaLnBrk="1" hangingPunct="1">
              <a:spcBef>
                <a:spcPct val="0"/>
              </a:spcBef>
            </a:pPr>
            <a:r>
              <a:rPr lang="en-US" dirty="0" smtClean="0"/>
              <a:t>write their definitions on the memo board or flipchart to refer to during the discussion. </a:t>
            </a:r>
            <a:endParaRPr lang="en-US" dirty="0" smtClean="0">
              <a:latin typeface="Times New Roman" pitchFamily="18" charset="0"/>
            </a:endParaRPr>
          </a:p>
          <a:p>
            <a:pPr eaLnBrk="1" hangingPunct="1">
              <a:spcBef>
                <a:spcPct val="0"/>
              </a:spcBef>
            </a:pPr>
            <a:endParaRPr lang="en-US" dirty="0" smtClean="0">
              <a:latin typeface="Times New Roman" pitchFamily="18" charset="0"/>
            </a:endParaRPr>
          </a:p>
        </p:txBody>
      </p:sp>
      <p:sp>
        <p:nvSpPr>
          <p:cNvPr id="122885" name="Slide Number Placeholder 3"/>
          <p:cNvSpPr txBox="1">
            <a:spLocks noGrp="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3E8956F8-0C29-477C-9BEC-7D5605018980}" type="slidenum">
              <a:rPr lang="en-US" sz="1200">
                <a:solidFill>
                  <a:prstClr val="black"/>
                </a:solidFill>
                <a:latin typeface="Times" pitchFamily="18" charset="0"/>
              </a:rPr>
              <a:pPr algn="r" defTabSz="929617" eaLnBrk="0" hangingPunct="0"/>
              <a:t>10</a:t>
            </a:fld>
            <a:endParaRPr lang="en-US" sz="1200" dirty="0">
              <a:solidFill>
                <a:prstClr val="black"/>
              </a:solidFill>
              <a:latin typeface="Times"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12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4FB3BF-5703-48B1-A6ED-FCB247A15495}" type="slidenum">
              <a:rPr lang="en-US"/>
              <a:pPr fontAlgn="base">
                <a:spcBef>
                  <a:spcPct val="0"/>
                </a:spcBef>
                <a:spcAft>
                  <a:spcPct val="0"/>
                </a:spcAft>
                <a:defRPr/>
              </a:pPr>
              <a:t>88</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F9C5C38-5F7B-4C11-856F-7E62AA10A9A0}" type="slidenum">
              <a:rPr lang="en-US"/>
              <a:pPr fontAlgn="base">
                <a:spcBef>
                  <a:spcPct val="0"/>
                </a:spcBef>
                <a:spcAft>
                  <a:spcPct val="0"/>
                </a:spcAft>
                <a:defRPr/>
              </a:pPr>
              <a:t>89</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BDFB723-9EDF-414D-9B9A-75216CCCAA24}" type="slidenum">
              <a:rPr lang="en-US"/>
              <a:pPr fontAlgn="base">
                <a:spcBef>
                  <a:spcPct val="0"/>
                </a:spcBef>
                <a:spcAft>
                  <a:spcPct val="0"/>
                </a:spcAft>
                <a:defRPr/>
              </a:pPr>
              <a:t>90</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73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51D6E47-5830-45EA-B189-EF7632FBACCA}" type="slidenum">
              <a:rPr lang="en-US">
                <a:solidFill>
                  <a:srgbClr val="000000"/>
                </a:solidFill>
              </a:rPr>
              <a:pPr fontAlgn="base">
                <a:spcBef>
                  <a:spcPct val="0"/>
                </a:spcBef>
                <a:spcAft>
                  <a:spcPct val="0"/>
                </a:spcAft>
                <a:defRPr/>
              </a:pPr>
              <a:t>91</a:t>
            </a:fld>
            <a:endParaRPr lang="en-US">
              <a:solidFill>
                <a:srgbClr val="000000"/>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93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42BAB2C-D75E-44BA-BFD3-99F6183B2C9E}" type="slidenum">
              <a:rPr lang="en-US">
                <a:solidFill>
                  <a:srgbClr val="000000"/>
                </a:solidFill>
              </a:rPr>
              <a:pPr fontAlgn="base">
                <a:spcBef>
                  <a:spcPct val="0"/>
                </a:spcBef>
                <a:spcAft>
                  <a:spcPct val="0"/>
                </a:spcAft>
                <a:defRPr/>
              </a:pPr>
              <a:t>92</a:t>
            </a:fld>
            <a:endParaRPr lang="en-US">
              <a:solidFill>
                <a:srgbClr val="000000"/>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14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35A3510-75D6-47E1-9BF4-BE4C9227D6EC}" type="slidenum">
              <a:rPr lang="en-US"/>
              <a:pPr fontAlgn="base">
                <a:spcBef>
                  <a:spcPct val="0"/>
                </a:spcBef>
                <a:spcAft>
                  <a:spcPct val="0"/>
                </a:spcAft>
                <a:defRPr/>
              </a:pPr>
              <a:t>93</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349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175437F-D2FF-4AAA-B407-D1D18E175360}" type="slidenum">
              <a:rPr lang="en-US">
                <a:solidFill>
                  <a:srgbClr val="000000"/>
                </a:solidFill>
              </a:rPr>
              <a:pPr fontAlgn="base">
                <a:spcBef>
                  <a:spcPct val="0"/>
                </a:spcBef>
                <a:spcAft>
                  <a:spcPct val="0"/>
                </a:spcAft>
                <a:defRPr/>
              </a:pPr>
              <a:t>94</a:t>
            </a:fld>
            <a:endParaRPr lang="en-US">
              <a:solidFill>
                <a:srgbClr val="000000"/>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55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FDE8D6-58A1-47FC-B1C0-B310FD9CA64E}" type="slidenum">
              <a:rPr lang="en-US"/>
              <a:pPr fontAlgn="base">
                <a:spcBef>
                  <a:spcPct val="0"/>
                </a:spcBef>
                <a:spcAft>
                  <a:spcPct val="0"/>
                </a:spcAft>
                <a:defRPr/>
              </a:pPr>
              <a:t>95</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The CDC has done a fabulous job of cataloging evaluation resources.  If you go to this link you will find a listing of step-by-step guides, manuals for specific evaluation steps and listings of evaluation organizations.</a:t>
            </a:r>
          </a:p>
          <a:p>
            <a:pPr eaLnBrk="1" hangingPunct="1">
              <a:spcBef>
                <a:spcPct val="0"/>
              </a:spcBef>
            </a:pPr>
            <a:endParaRPr lang="en-US" smtClean="0"/>
          </a:p>
          <a:p>
            <a:pPr eaLnBrk="1" hangingPunct="1">
              <a:spcBef>
                <a:spcPct val="0"/>
              </a:spcBef>
            </a:pPr>
            <a:r>
              <a:rPr lang="en-US" smtClean="0"/>
              <a:t>The AEA site also has a library of resources with presentation from their conferences that is very useful.</a:t>
            </a:r>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6B22A32-000B-4D37-BE0D-2B5E31609F3B}" type="slidenum">
              <a:rPr lang="en-US"/>
              <a:pPr fontAlgn="base">
                <a:spcBef>
                  <a:spcPct val="0"/>
                </a:spcBef>
                <a:spcAft>
                  <a:spcPct val="0"/>
                </a:spcAft>
                <a:defRPr/>
              </a:pPr>
              <a:t>96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8A7DB029-F9A2-4404-B06A-5F077E916388}" type="slidenum">
              <a:rPr lang="en-US">
                <a:solidFill>
                  <a:prstClr val="black"/>
                </a:solidFill>
              </a:rPr>
              <a:pPr/>
              <a:t>11</a:t>
            </a:fld>
            <a:endParaRPr lang="en-US">
              <a:solidFill>
                <a:prstClr val="black"/>
              </a:solidFill>
            </a:endParaRPr>
          </a:p>
        </p:txBody>
      </p:sp>
      <p:sp>
        <p:nvSpPr>
          <p:cNvPr id="123907" name="Slide Image Placeholder 1"/>
          <p:cNvSpPr>
            <a:spLocks noGrp="1" noRot="1" noChangeAspect="1" noTextEdit="1"/>
          </p:cNvSpPr>
          <p:nvPr>
            <p:ph type="sldImg"/>
          </p:nvPr>
        </p:nvSpPr>
        <p:spPr>
          <a:ln/>
        </p:spPr>
      </p:sp>
      <p:sp>
        <p:nvSpPr>
          <p:cNvPr id="123908" name="Notes Placeholder 2"/>
          <p:cNvSpPr>
            <a:spLocks noGrp="1"/>
          </p:cNvSpPr>
          <p:nvPr>
            <p:ph type="body" idx="1"/>
          </p:nvPr>
        </p:nvSpPr>
        <p:spPr>
          <a:noFill/>
          <a:ln/>
        </p:spPr>
        <p:txBody>
          <a:bodyPr/>
          <a:lstStyle/>
          <a:p>
            <a:pPr eaLnBrk="1" hangingPunct="1">
              <a:spcBef>
                <a:spcPct val="0"/>
              </a:spcBef>
            </a:pPr>
            <a:r>
              <a:rPr lang="en-US" dirty="0" smtClean="0"/>
              <a:t>What we mean by “evidence-based” has to do with social science rather than clinical practice: </a:t>
            </a:r>
          </a:p>
          <a:p>
            <a:pPr lvl="1" eaLnBrk="1" hangingPunct="1">
              <a:spcBef>
                <a:spcPct val="0"/>
              </a:spcBef>
            </a:pPr>
            <a:r>
              <a:rPr lang="en-US" dirty="0" smtClean="0"/>
              <a:t>– An evidence-based program has been conducted with a group. It was found to be effective through some type of evaluation. </a:t>
            </a:r>
          </a:p>
          <a:p>
            <a:pPr lvl="1" eaLnBrk="1" hangingPunct="1">
              <a:spcBef>
                <a:spcPct val="0"/>
              </a:spcBef>
            </a:pPr>
            <a:r>
              <a:rPr lang="en-US" dirty="0" smtClean="0"/>
              <a:t>– These programs and their evaluations have also been reviewed by experts in the field. This is often known as peer review. </a:t>
            </a:r>
          </a:p>
          <a:p>
            <a:pPr lvl="1" eaLnBrk="1" hangingPunct="1">
              <a:spcBef>
                <a:spcPct val="0"/>
              </a:spcBef>
            </a:pPr>
            <a:r>
              <a:rPr lang="en-US" dirty="0" smtClean="0"/>
              <a:t>– evidence-based practice incorporates 		</a:t>
            </a:r>
          </a:p>
          <a:p>
            <a:pPr lvl="2" eaLnBrk="1" hangingPunct="1">
              <a:spcBef>
                <a:spcPct val="0"/>
              </a:spcBef>
              <a:buFontTx/>
              <a:buChar char="•"/>
            </a:pPr>
            <a:r>
              <a:rPr lang="en-US" dirty="0" smtClean="0"/>
              <a:t>Practice that is based on what we </a:t>
            </a:r>
            <a:r>
              <a:rPr lang="en-US" i="1" dirty="0" smtClean="0"/>
              <a:t>know works </a:t>
            </a:r>
            <a:r>
              <a:rPr lang="en-US" dirty="0" smtClean="0"/>
              <a:t>rather than what we </a:t>
            </a:r>
            <a:r>
              <a:rPr lang="en-US" i="1" dirty="0" smtClean="0"/>
              <a:t>think works.</a:t>
            </a:r>
          </a:p>
          <a:p>
            <a:pPr lvl="2" eaLnBrk="1" hangingPunct="1">
              <a:spcBef>
                <a:spcPct val="0"/>
              </a:spcBef>
            </a:pPr>
            <a:r>
              <a:rPr lang="en-US" i="1" dirty="0" smtClean="0"/>
              <a:t>And that evidence-based promotion involves  </a:t>
            </a:r>
          </a:p>
          <a:p>
            <a:pPr lvl="2" eaLnBrk="1" hangingPunct="1">
              <a:spcBef>
                <a:spcPct val="0"/>
              </a:spcBef>
              <a:buFontTx/>
              <a:buChar char="•"/>
            </a:pPr>
            <a:r>
              <a:rPr lang="en-US" dirty="0" smtClean="0"/>
              <a:t>Practice that is oriented to meeting community needs through community partnerships and within community and environmental contexts. This is a much bigger approach to practice than our traditional ways of focusing on individuals only.</a:t>
            </a:r>
          </a:p>
          <a:p>
            <a:pPr eaLnBrk="1" hangingPunct="1">
              <a:spcBef>
                <a:spcPct val="0"/>
              </a:spcBef>
            </a:pPr>
            <a:endParaRPr lang="en-US" dirty="0" smtClean="0">
              <a:latin typeface="Times New Roman" pitchFamily="18" charset="0"/>
            </a:endParaRPr>
          </a:p>
        </p:txBody>
      </p:sp>
      <p:sp>
        <p:nvSpPr>
          <p:cNvPr id="123909" name="Slide Number Placeholder 3"/>
          <p:cNvSpPr txBox="1">
            <a:spLocks noGrp="1"/>
          </p:cNvSpPr>
          <p:nvPr/>
        </p:nvSpPr>
        <p:spPr bwMode="auto">
          <a:xfrm>
            <a:off x="3963147" y="8805551"/>
            <a:ext cx="3032970" cy="463867"/>
          </a:xfrm>
          <a:prstGeom prst="rect">
            <a:avLst/>
          </a:prstGeom>
          <a:noFill/>
          <a:ln w="9525">
            <a:noFill/>
            <a:miter lim="800000"/>
            <a:headEnd/>
            <a:tailEnd/>
          </a:ln>
        </p:spPr>
        <p:txBody>
          <a:bodyPr lIns="92953" tIns="46477" rIns="92953" bIns="46477" anchor="b"/>
          <a:lstStyle/>
          <a:p>
            <a:pPr algn="r" defTabSz="929617" eaLnBrk="0" hangingPunct="0"/>
            <a:fld id="{A7984B68-7B5B-42B6-A0DB-361FE343D33D}" type="slidenum">
              <a:rPr lang="en-US" sz="1200">
                <a:solidFill>
                  <a:prstClr val="black"/>
                </a:solidFill>
                <a:latin typeface="Times" pitchFamily="18" charset="0"/>
              </a:rPr>
              <a:pPr algn="r" defTabSz="929617" eaLnBrk="0" hangingPunct="0"/>
              <a:t>11</a:t>
            </a:fld>
            <a:endParaRPr lang="en-US" sz="1200" dirty="0">
              <a:solidFill>
                <a:prstClr val="black"/>
              </a:solidFill>
              <a:latin typeface="Times"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172200" y="6191250"/>
            <a:ext cx="1143000" cy="476250"/>
          </a:xfrm>
        </p:spPr>
        <p:txBody>
          <a:bodyPr/>
          <a:lstStyle/>
          <a:p>
            <a:fld id="{EBAD2C58-EE2B-468B-A982-923B21CA46B5}" type="datetime1">
              <a:rPr lang="en-US" smtClean="0">
                <a:solidFill>
                  <a:srgbClr val="04617B"/>
                </a:solidFill>
              </a:rPr>
              <a:pPr/>
              <a:t>9/22/2011</a:t>
            </a:fld>
            <a:endParaRPr lang="en-US">
              <a:solidFill>
                <a:srgbClr val="04617B"/>
              </a:solidFill>
            </a:endParaRPr>
          </a:p>
        </p:txBody>
      </p:sp>
      <p:sp>
        <p:nvSpPr>
          <p:cNvPr id="17" name="Footer Placeholder 16"/>
          <p:cNvSpPr>
            <a:spLocks noGrp="1"/>
          </p:cNvSpPr>
          <p:nvPr>
            <p:ph type="ftr" sz="quarter" idx="11"/>
          </p:nvPr>
        </p:nvSpPr>
        <p:spPr/>
        <p:txBody>
          <a:bodyPr/>
          <a:lstStyle/>
          <a:p>
            <a:endParaRPr lang="en-US">
              <a:solidFill>
                <a:srgbClr val="04617B"/>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chemeClr val="accent1"/>
                </a:solidFill>
              </a:defRPr>
            </a:lvl1pPr>
          </a:lstStyle>
          <a:p>
            <a:fld id="{6F42FDE4-A7DD-41A7-A0A6-9B649FB43336}" type="slidenum">
              <a:rPr lang="en-US" smtClean="0">
                <a:solidFill>
                  <a:srgbClr val="009DD9"/>
                </a:solidFill>
              </a:rPr>
              <a:pPr/>
              <a:t>‹#›</a:t>
            </a:fld>
            <a:endParaRPr lang="en-US" dirty="0">
              <a:solidFill>
                <a:srgbClr val="009DD9"/>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a:solidFill>
            <a:schemeClr val="accent1"/>
          </a:solidFill>
        </p:spPr>
        <p:txBody>
          <a:bodyPr anchor="ctr"/>
          <a:lstStyle>
            <a:lvl1pPr algn="ctr">
              <a:defRPr lang="en-US" dirty="0">
                <a:solidFill>
                  <a:srgbClr val="FFFFFF"/>
                </a:solidFill>
              </a:defRPr>
            </a:lvl1pPr>
          </a:lstStyle>
          <a:p>
            <a:r>
              <a:rPr kumimoji="0" lang="en-US" smtClean="0"/>
              <a:t>Click to edit Master title style</a:t>
            </a:r>
            <a:endParaRPr kumimoji="0" lang="en-US"/>
          </a:p>
        </p:txBody>
      </p:sp>
      <p:grpSp>
        <p:nvGrpSpPr>
          <p:cNvPr id="2" name="Group 21"/>
          <p:cNvGrpSpPr/>
          <p:nvPr userDrawn="1"/>
        </p:nvGrpSpPr>
        <p:grpSpPr>
          <a:xfrm>
            <a:off x="99350" y="5363900"/>
            <a:ext cx="1066800" cy="1447800"/>
            <a:chOff x="99350" y="5363900"/>
            <a:chExt cx="1066800" cy="1447800"/>
          </a:xfrm>
        </p:grpSpPr>
        <p:sp>
          <p:nvSpPr>
            <p:cNvPr id="15" name="Oval Callout 14"/>
            <p:cNvSpPr/>
            <p:nvPr/>
          </p:nvSpPr>
          <p:spPr bwMode="auto">
            <a:xfrm flipH="1">
              <a:off x="480350" y="5516300"/>
              <a:ext cx="685800" cy="5334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6" name="Oval Callout 15"/>
            <p:cNvSpPr/>
            <p:nvPr/>
          </p:nvSpPr>
          <p:spPr bwMode="auto">
            <a:xfrm flipH="1">
              <a:off x="556550" y="6125900"/>
              <a:ext cx="457200" cy="2286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8" name="Oval Callout 17"/>
            <p:cNvSpPr/>
            <p:nvPr/>
          </p:nvSpPr>
          <p:spPr bwMode="auto">
            <a:xfrm flipH="1">
              <a:off x="99350" y="5744900"/>
              <a:ext cx="533400" cy="381000"/>
            </a:xfrm>
            <a:prstGeom prst="wedgeEllipseCallout">
              <a:avLst>
                <a:gd name="adj1" fmla="val 25596"/>
                <a:gd name="adj2" fmla="val 6250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9" name="Oval Callout 18"/>
            <p:cNvSpPr/>
            <p:nvPr/>
          </p:nvSpPr>
          <p:spPr bwMode="auto">
            <a:xfrm flipH="1">
              <a:off x="404150" y="6659300"/>
              <a:ext cx="304800" cy="152400"/>
            </a:xfrm>
            <a:prstGeom prst="wedgeEllipseCallout">
              <a:avLst>
                <a:gd name="adj1" fmla="val 26042"/>
                <a:gd name="adj2" fmla="val 687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20" name="Oval Callout 19"/>
            <p:cNvSpPr/>
            <p:nvPr/>
          </p:nvSpPr>
          <p:spPr bwMode="auto">
            <a:xfrm flipH="1">
              <a:off x="129250" y="6225250"/>
              <a:ext cx="487100" cy="4109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21" name="Oval Callout 20"/>
            <p:cNvSpPr/>
            <p:nvPr/>
          </p:nvSpPr>
          <p:spPr bwMode="auto">
            <a:xfrm flipH="1">
              <a:off x="327950" y="5363900"/>
              <a:ext cx="228600" cy="152400"/>
            </a:xfrm>
            <a:prstGeom prst="wedgeEllipseCallout">
              <a:avLst>
                <a:gd name="adj1" fmla="val -17708"/>
                <a:gd name="adj2" fmla="val 812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grpSp>
      <p:pic>
        <p:nvPicPr>
          <p:cNvPr id="23" name="Picture 22" descr="r2r_badge_150dpi.png"/>
          <p:cNvPicPr>
            <a:picLocks noChangeAspect="1"/>
          </p:cNvPicPr>
          <p:nvPr userDrawn="1"/>
        </p:nvPicPr>
        <p:blipFill>
          <a:blip r:embed="rId2" cstate="print"/>
          <a:stretch>
            <a:fillRect/>
          </a:stretch>
        </p:blipFill>
        <p:spPr>
          <a:xfrm>
            <a:off x="7772400" y="152400"/>
            <a:ext cx="1218974" cy="528222"/>
          </a:xfrm>
          <a:prstGeom prst="rect">
            <a:avLst/>
          </a:prstGeom>
        </p:spPr>
      </p:pic>
      <p:pic>
        <p:nvPicPr>
          <p:cNvPr id="25" name="Picture 24" descr="smallogobw.gif"/>
          <p:cNvPicPr>
            <a:picLocks noChangeAspect="1"/>
          </p:cNvPicPr>
          <p:nvPr userDrawn="1"/>
        </p:nvPicPr>
        <p:blipFill>
          <a:blip r:embed="rId3" cstate="print"/>
          <a:stretch>
            <a:fillRect/>
          </a:stretch>
        </p:blipFill>
        <p:spPr>
          <a:xfrm>
            <a:off x="7991475" y="6096000"/>
            <a:ext cx="923925" cy="58102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1143000" cy="5851525"/>
          </a:xfrm>
        </p:spPr>
        <p:txBody>
          <a:bodyPr vert="eaVert">
            <a:noAutofit/>
          </a:bodyPr>
          <a:lstStyle>
            <a:lvl1pPr>
              <a:defRPr sz="3600"/>
            </a:lvl1pPr>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1ADDCC-670A-45FD-B266-5B3022936EBE}" type="datetime1">
              <a:rPr lang="en-US" smtClean="0">
                <a:solidFill>
                  <a:srgbClr val="04617B"/>
                </a:solidFill>
              </a:rPr>
              <a:pPr/>
              <a:t>9/22/2011</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dirty="0">
              <a:solidFill>
                <a:srgbClr val="009DD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8100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76800" y="1600200"/>
            <a:ext cx="38100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14400" y="6251575"/>
            <a:ext cx="1981200" cy="457200"/>
          </a:xfrm>
        </p:spPr>
        <p:txBody>
          <a:bodyPr/>
          <a:lstStyle>
            <a:lvl1pPr>
              <a:defRPr/>
            </a:lvl1pPr>
          </a:lstStyle>
          <a:p>
            <a:endParaRPr lang="en-US">
              <a:solidFill>
                <a:srgbClr val="04617B"/>
              </a:solidFill>
            </a:endParaRPr>
          </a:p>
        </p:txBody>
      </p:sp>
      <p:sp>
        <p:nvSpPr>
          <p:cNvPr id="6" name="Footer Placeholder 5"/>
          <p:cNvSpPr>
            <a:spLocks noGrp="1"/>
          </p:cNvSpPr>
          <p:nvPr>
            <p:ph type="ftr" sz="quarter" idx="11"/>
          </p:nvPr>
        </p:nvSpPr>
        <p:spPr>
          <a:xfrm>
            <a:off x="3352800" y="6248400"/>
            <a:ext cx="2971800" cy="457200"/>
          </a:xfrm>
        </p:spPr>
        <p:txBody>
          <a:bodyPr/>
          <a:lstStyle>
            <a:lvl1pPr>
              <a:defRPr/>
            </a:lvl1pPr>
          </a:lstStyle>
          <a:p>
            <a:endParaRPr lang="en-US">
              <a:solidFill>
                <a:srgbClr val="04617B"/>
              </a:solidFill>
            </a:endParaRPr>
          </a:p>
        </p:txBody>
      </p:sp>
      <p:sp>
        <p:nvSpPr>
          <p:cNvPr id="7" name="Slide Number Placeholder 6"/>
          <p:cNvSpPr>
            <a:spLocks noGrp="1"/>
          </p:cNvSpPr>
          <p:nvPr>
            <p:ph type="sldNum" sz="quarter" idx="12"/>
          </p:nvPr>
        </p:nvSpPr>
        <p:spPr>
          <a:xfrm>
            <a:off x="6781800" y="6248400"/>
            <a:ext cx="1905000" cy="457200"/>
          </a:xfrm>
        </p:spPr>
        <p:txBody>
          <a:bodyPr/>
          <a:lstStyle>
            <a:lvl1pPr>
              <a:defRPr/>
            </a:lvl1pPr>
          </a:lstStyle>
          <a:p>
            <a:fld id="{EAB83979-9771-45C9-9737-16F40DB756D6}" type="slidenum">
              <a:rPr lang="en-US">
                <a:solidFill>
                  <a:srgbClr val="009DD9"/>
                </a:solidFill>
              </a:rPr>
              <a:pPr/>
              <a:t>‹#›</a:t>
            </a:fld>
            <a:endParaRPr lang="en-US">
              <a:solidFill>
                <a:srgbClr val="009DD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pPr lvl="0"/>
            <a:r>
              <a:rPr lang="en-US" noProof="0" dirty="0" smtClean="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fld id="{04CCD9BE-4CD1-4872-904F-54D0245F51B6}" type="datetimeFigureOut">
              <a:rPr lang="en-US">
                <a:solidFill>
                  <a:srgbClr val="04617B"/>
                </a:solidFill>
              </a:rPr>
              <a:pPr>
                <a:defRPr/>
              </a:pPr>
              <a:t>9/22/2011</a:t>
            </a:fld>
            <a:endParaRPr lang="en-US" dirty="0">
              <a:solidFill>
                <a:srgbClr val="04617B"/>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4617B"/>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B9B6372-07DC-46FD-901D-F96E8B23E080}" type="slidenum">
              <a:rPr lang="en-US">
                <a:solidFill>
                  <a:srgbClr val="009DD9"/>
                </a:solidFill>
              </a:rPr>
              <a:pPr>
                <a:defRPr/>
              </a:pPr>
              <a:t>‹#›</a:t>
            </a:fld>
            <a:endParaRPr lang="en-US" dirty="0">
              <a:solidFill>
                <a:srgbClr val="009DD9"/>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5BE2CB-2C46-43FB-8B2F-C6B4C15620AD}" type="datetime1">
              <a:rPr lang="en-US" smtClean="0">
                <a:solidFill>
                  <a:srgbClr val="04617B"/>
                </a:solidFill>
              </a:rPr>
              <a:pPr/>
              <a:t>9/22/2011</a:t>
            </a:fld>
            <a:endParaRPr lang="en-US">
              <a:solidFill>
                <a:srgbClr val="04617B"/>
              </a:solidFill>
            </a:endParaRPr>
          </a:p>
        </p:txBody>
      </p:sp>
      <p:sp>
        <p:nvSpPr>
          <p:cNvPr id="3" name="Footer Placeholder 2"/>
          <p:cNvSpPr>
            <a:spLocks noGrp="1"/>
          </p:cNvSpPr>
          <p:nvPr>
            <p:ph type="ftr" sz="quarter" idx="11"/>
          </p:nvPr>
        </p:nvSpPr>
        <p:spPr/>
        <p:txBody>
          <a:bodyPr/>
          <a:lstStyle/>
          <a:p>
            <a:endParaRPr lang="en-US">
              <a:solidFill>
                <a:srgbClr val="04617B"/>
              </a:solidFill>
            </a:endParaRPr>
          </a:p>
        </p:txBody>
      </p:sp>
      <p:sp>
        <p:nvSpPr>
          <p:cNvPr id="4" name="Slide Number Placeholder 3"/>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172200" y="6191250"/>
            <a:ext cx="1143000" cy="476250"/>
          </a:xfrm>
        </p:spPr>
        <p:txBody>
          <a:bodyPr/>
          <a:lstStyle/>
          <a:p>
            <a:fld id="{EBAD2C58-EE2B-468B-A982-923B21CA46B5}" type="datetime1">
              <a:rPr lang="en-US" smtClean="0">
                <a:solidFill>
                  <a:srgbClr val="04617B"/>
                </a:solidFill>
              </a:rPr>
              <a:pPr/>
              <a:t>9/22/2011</a:t>
            </a:fld>
            <a:endParaRPr lang="en-US">
              <a:solidFill>
                <a:srgbClr val="04617B"/>
              </a:solidFill>
            </a:endParaRPr>
          </a:p>
        </p:txBody>
      </p:sp>
      <p:sp>
        <p:nvSpPr>
          <p:cNvPr id="17" name="Footer Placeholder 16"/>
          <p:cNvSpPr>
            <a:spLocks noGrp="1"/>
          </p:cNvSpPr>
          <p:nvPr>
            <p:ph type="ftr" sz="quarter" idx="11"/>
          </p:nvPr>
        </p:nvSpPr>
        <p:spPr/>
        <p:txBody>
          <a:bodyPr/>
          <a:lstStyle/>
          <a:p>
            <a:endParaRPr lang="en-US">
              <a:solidFill>
                <a:srgbClr val="04617B"/>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chemeClr val="accent1"/>
                </a:solidFill>
              </a:defRPr>
            </a:lvl1pPr>
          </a:lstStyle>
          <a:p>
            <a:fld id="{6F42FDE4-A7DD-41A7-A0A6-9B649FB43336}" type="slidenum">
              <a:rPr lang="en-US" smtClean="0">
                <a:solidFill>
                  <a:srgbClr val="009DD9"/>
                </a:solidFill>
              </a:rPr>
              <a:pPr/>
              <a:t>‹#›</a:t>
            </a:fld>
            <a:endParaRPr lang="en-US" dirty="0">
              <a:solidFill>
                <a:srgbClr val="009DD9"/>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a:solidFill>
            <a:schemeClr val="accent1"/>
          </a:solidFill>
        </p:spPr>
        <p:txBody>
          <a:bodyPr anchor="ctr"/>
          <a:lstStyle>
            <a:lvl1pPr algn="ctr">
              <a:defRPr lang="en-US" dirty="0">
                <a:solidFill>
                  <a:srgbClr val="FFFFFF"/>
                </a:solidFill>
              </a:defRPr>
            </a:lvl1pPr>
          </a:lstStyle>
          <a:p>
            <a:r>
              <a:rPr kumimoji="0" lang="en-US" smtClean="0"/>
              <a:t>Click to edit Master title style</a:t>
            </a:r>
            <a:endParaRPr kumimoji="0" lang="en-US"/>
          </a:p>
        </p:txBody>
      </p:sp>
      <p:grpSp>
        <p:nvGrpSpPr>
          <p:cNvPr id="2" name="Group 21"/>
          <p:cNvGrpSpPr/>
          <p:nvPr userDrawn="1"/>
        </p:nvGrpSpPr>
        <p:grpSpPr>
          <a:xfrm>
            <a:off x="99350" y="5363900"/>
            <a:ext cx="1066800" cy="1447800"/>
            <a:chOff x="99350" y="5363900"/>
            <a:chExt cx="1066800" cy="1447800"/>
          </a:xfrm>
        </p:grpSpPr>
        <p:sp>
          <p:nvSpPr>
            <p:cNvPr id="15" name="Oval Callout 14"/>
            <p:cNvSpPr/>
            <p:nvPr/>
          </p:nvSpPr>
          <p:spPr bwMode="auto">
            <a:xfrm flipH="1">
              <a:off x="480350" y="5516300"/>
              <a:ext cx="685800" cy="5334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6" name="Oval Callout 15"/>
            <p:cNvSpPr/>
            <p:nvPr/>
          </p:nvSpPr>
          <p:spPr bwMode="auto">
            <a:xfrm flipH="1">
              <a:off x="556550" y="6125900"/>
              <a:ext cx="457200" cy="2286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8" name="Oval Callout 17"/>
            <p:cNvSpPr/>
            <p:nvPr/>
          </p:nvSpPr>
          <p:spPr bwMode="auto">
            <a:xfrm flipH="1">
              <a:off x="99350" y="5744900"/>
              <a:ext cx="533400" cy="381000"/>
            </a:xfrm>
            <a:prstGeom prst="wedgeEllipseCallout">
              <a:avLst>
                <a:gd name="adj1" fmla="val 25596"/>
                <a:gd name="adj2" fmla="val 6250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9" name="Oval Callout 18"/>
            <p:cNvSpPr/>
            <p:nvPr/>
          </p:nvSpPr>
          <p:spPr bwMode="auto">
            <a:xfrm flipH="1">
              <a:off x="404150" y="6659300"/>
              <a:ext cx="304800" cy="152400"/>
            </a:xfrm>
            <a:prstGeom prst="wedgeEllipseCallout">
              <a:avLst>
                <a:gd name="adj1" fmla="val 26042"/>
                <a:gd name="adj2" fmla="val 687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20" name="Oval Callout 19"/>
            <p:cNvSpPr/>
            <p:nvPr/>
          </p:nvSpPr>
          <p:spPr bwMode="auto">
            <a:xfrm flipH="1">
              <a:off x="129250" y="6225250"/>
              <a:ext cx="487100" cy="4109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21" name="Oval Callout 20"/>
            <p:cNvSpPr/>
            <p:nvPr/>
          </p:nvSpPr>
          <p:spPr bwMode="auto">
            <a:xfrm flipH="1">
              <a:off x="327950" y="5363900"/>
              <a:ext cx="228600" cy="152400"/>
            </a:xfrm>
            <a:prstGeom prst="wedgeEllipseCallout">
              <a:avLst>
                <a:gd name="adj1" fmla="val -17708"/>
                <a:gd name="adj2" fmla="val 812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grpSp>
      <p:pic>
        <p:nvPicPr>
          <p:cNvPr id="23" name="Picture 22" descr="r2r_badge_150dpi.png"/>
          <p:cNvPicPr>
            <a:picLocks noChangeAspect="1"/>
          </p:cNvPicPr>
          <p:nvPr userDrawn="1"/>
        </p:nvPicPr>
        <p:blipFill>
          <a:blip r:embed="rId2" cstate="print"/>
          <a:stretch>
            <a:fillRect/>
          </a:stretch>
        </p:blipFill>
        <p:spPr>
          <a:xfrm>
            <a:off x="7772400" y="152400"/>
            <a:ext cx="1218974" cy="528222"/>
          </a:xfrm>
          <a:prstGeom prst="rect">
            <a:avLst/>
          </a:prstGeom>
        </p:spPr>
      </p:pic>
      <p:pic>
        <p:nvPicPr>
          <p:cNvPr id="25" name="Picture 24" descr="smallogobw.gif"/>
          <p:cNvPicPr>
            <a:picLocks noChangeAspect="1"/>
          </p:cNvPicPr>
          <p:nvPr userDrawn="1"/>
        </p:nvPicPr>
        <p:blipFill>
          <a:blip r:embed="rId3" cstate="print"/>
          <a:stretch>
            <a:fillRect/>
          </a:stretch>
        </p:blipFill>
        <p:spPr>
          <a:xfrm>
            <a:off x="7991475" y="6096000"/>
            <a:ext cx="923925" cy="58102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772400" cy="838200"/>
          </a:xfrm>
          <a:ln>
            <a:noFill/>
          </a:ln>
          <a:effectLst>
            <a:outerShdw blurRad="50800" dist="38100" dir="2700000" algn="tl" rotWithShape="0">
              <a:prstClr val="black">
                <a:alpha val="40000"/>
              </a:prstClr>
            </a:outerShdw>
          </a:effectLst>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3BD8000-77C4-423B-97AF-C7D3FADFF174}" type="datetime1">
              <a:rPr lang="en-US" smtClean="0">
                <a:solidFill>
                  <a:srgbClr val="04617B"/>
                </a:solidFill>
              </a:rPr>
              <a:pPr/>
              <a:t>9/22/2011</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p:txBody>
          <a:bodyPr/>
          <a:lstStyle/>
          <a:p>
            <a:fld id="{01CDA1E8-AA78-443B-97C1-98E8A4DB82C9}" type="slidenum">
              <a:rPr lang="en-US" smtClean="0">
                <a:solidFill>
                  <a:srgbClr val="009DD9"/>
                </a:solidFill>
              </a:rPr>
              <a:pPr/>
              <a:t>‹#›</a:t>
            </a:fld>
            <a:endParaRPr lang="en-US" dirty="0">
              <a:solidFill>
                <a:srgbClr val="009DD9"/>
              </a:solidFill>
            </a:endParaRPr>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CE36281-B5DF-4CFD-81F4-C57FD1A846FC}" type="datetime1">
              <a:rPr lang="en-US" smtClean="0">
                <a:solidFill>
                  <a:srgbClr val="04617B"/>
                </a:solidFill>
              </a:rPr>
              <a:pPr/>
              <a:t>9/22/2011</a:t>
            </a:fld>
            <a:endParaRPr lang="en-US">
              <a:solidFill>
                <a:srgbClr val="04617B"/>
              </a:solidFill>
            </a:endParaRPr>
          </a:p>
        </p:txBody>
      </p:sp>
      <p:sp>
        <p:nvSpPr>
          <p:cNvPr id="5" name="Footer Placeholder 4"/>
          <p:cNvSpPr>
            <a:spLocks noGrp="1"/>
          </p:cNvSpPr>
          <p:nvPr>
            <p:ph type="ftr" sz="quarter" idx="11"/>
          </p:nvPr>
        </p:nvSpPr>
        <p:spPr>
          <a:xfrm>
            <a:off x="800100" y="6172200"/>
            <a:ext cx="4000500" cy="457200"/>
          </a:xfrm>
        </p:spPr>
        <p:txBody>
          <a:bodyPr/>
          <a:lstStyle/>
          <a:p>
            <a:endParaRPr lang="en-US" dirty="0">
              <a:solidFill>
                <a:srgbClr val="04617B"/>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lang="en-US" smtClean="0">
                <a:solidFill>
                  <a:srgbClr val="009DD9"/>
                </a:solidFill>
              </a:rPr>
              <a:pPr/>
              <a:t>‹#›</a:t>
            </a:fld>
            <a:endParaRPr lang="en-US" dirty="0">
              <a:solidFill>
                <a:srgbClr val="009DD9"/>
              </a:solidFill>
            </a:endParaRPr>
          </a:p>
        </p:txBody>
      </p:sp>
      <p:pic>
        <p:nvPicPr>
          <p:cNvPr id="12" name="Picture 11" descr="r2r_badge_150dpi.png"/>
          <p:cNvPicPr>
            <a:picLocks noChangeAspect="1"/>
          </p:cNvPicPr>
          <p:nvPr userDrawn="1"/>
        </p:nvPicPr>
        <p:blipFill>
          <a:blip r:embed="rId2" cstate="print"/>
          <a:stretch>
            <a:fillRect/>
          </a:stretch>
        </p:blipFill>
        <p:spPr>
          <a:xfrm>
            <a:off x="7772400" y="152400"/>
            <a:ext cx="1218974" cy="528222"/>
          </a:xfrm>
          <a:prstGeom prst="rect">
            <a:avLst/>
          </a:prstGeom>
        </p:spPr>
      </p:pic>
      <p:pic>
        <p:nvPicPr>
          <p:cNvPr id="13" name="Picture 12" descr="smallogobw.gif"/>
          <p:cNvPicPr>
            <a:picLocks noChangeAspect="1"/>
          </p:cNvPicPr>
          <p:nvPr userDrawn="1"/>
        </p:nvPicPr>
        <p:blipFill>
          <a:blip r:embed="rId3" cstate="print"/>
          <a:stretch>
            <a:fillRect/>
          </a:stretch>
        </p:blipFill>
        <p:spPr>
          <a:xfrm>
            <a:off x="7991475" y="6096000"/>
            <a:ext cx="923925" cy="58102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647434E-FE58-40A4-9BAE-8DFB682E45FE}" type="datetime1">
              <a:rPr lang="en-US" smtClean="0">
                <a:solidFill>
                  <a:srgbClr val="04617B"/>
                </a:solidFill>
              </a:rPr>
              <a:pPr/>
              <a:t>9/22/2011</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772400" cy="80645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AE6B2C15-18A4-497E-8D9B-1EF4200C9E4F}" type="datetime1">
              <a:rPr lang="en-US" smtClean="0">
                <a:solidFill>
                  <a:srgbClr val="04617B"/>
                </a:solidFill>
              </a:rPr>
              <a:pPr/>
              <a:t>9/22/2011</a:t>
            </a:fld>
            <a:endParaRPr lang="en-US">
              <a:solidFill>
                <a:srgbClr val="04617B"/>
              </a:solidFill>
            </a:endParaRPr>
          </a:p>
        </p:txBody>
      </p:sp>
      <p:sp>
        <p:nvSpPr>
          <p:cNvPr id="8" name="Footer Placeholder 7"/>
          <p:cNvSpPr>
            <a:spLocks noGrp="1"/>
          </p:cNvSpPr>
          <p:nvPr>
            <p:ph type="ftr" sz="quarter" idx="11"/>
          </p:nvPr>
        </p:nvSpPr>
        <p:spPr/>
        <p:txBody>
          <a:bodyPr/>
          <a:lstStyle/>
          <a:p>
            <a:endParaRPr lang="en-US">
              <a:solidFill>
                <a:srgbClr val="04617B"/>
              </a:solidFill>
            </a:endParaRPr>
          </a:p>
        </p:txBody>
      </p:sp>
      <p:sp>
        <p:nvSpPr>
          <p:cNvPr id="9" name="Slide Number Placeholder 8"/>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tx2"/>
            </a:solidFill>
          </a:ln>
          <a:effectLst>
            <a:outerShdw blurRad="50800" dist="38100" dir="2700000" algn="tl" rotWithShape="0">
              <a:prstClr val="black">
                <a:alpha val="40000"/>
              </a:prstClr>
            </a:outerShdw>
          </a:effectLst>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992FDC8-7035-4D8E-A374-7D9EDABF5450}" type="datetime1">
              <a:rPr lang="en-US" smtClean="0">
                <a:solidFill>
                  <a:srgbClr val="04617B"/>
                </a:solidFill>
              </a:rPr>
              <a:pPr/>
              <a:t>9/22/2011</a:t>
            </a:fld>
            <a:endParaRPr lang="en-US">
              <a:solidFill>
                <a:srgbClr val="04617B"/>
              </a:solidFill>
            </a:endParaRPr>
          </a:p>
        </p:txBody>
      </p:sp>
      <p:sp>
        <p:nvSpPr>
          <p:cNvPr id="4" name="Footer Placeholder 3"/>
          <p:cNvSpPr>
            <a:spLocks noGrp="1"/>
          </p:cNvSpPr>
          <p:nvPr>
            <p:ph type="ftr" sz="quarter" idx="11"/>
          </p:nvPr>
        </p:nvSpPr>
        <p:spPr/>
        <p:txBody>
          <a:bodyPr/>
          <a:lstStyle/>
          <a:p>
            <a:endParaRPr lang="en-US">
              <a:solidFill>
                <a:srgbClr val="04617B"/>
              </a:solidFill>
            </a:endParaRPr>
          </a:p>
        </p:txBody>
      </p:sp>
      <p:sp>
        <p:nvSpPr>
          <p:cNvPr id="5" name="Slide Number Placeholder 4"/>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772400" cy="838200"/>
          </a:xfrm>
          <a:ln>
            <a:noFill/>
          </a:ln>
          <a:effectLst>
            <a:outerShdw blurRad="50800" dist="38100" dir="2700000" algn="tl" rotWithShape="0">
              <a:prstClr val="black">
                <a:alpha val="40000"/>
              </a:prstClr>
            </a:outerShdw>
          </a:effectLst>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3BD8000-77C4-423B-97AF-C7D3FADFF174}" type="datetime1">
              <a:rPr lang="en-US" smtClean="0">
                <a:solidFill>
                  <a:srgbClr val="04617B"/>
                </a:solidFill>
              </a:rPr>
              <a:pPr/>
              <a:t>9/22/2011</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p:txBody>
          <a:bodyPr/>
          <a:lstStyle/>
          <a:p>
            <a:fld id="{01CDA1E8-AA78-443B-97C1-98E8A4DB82C9}" type="slidenum">
              <a:rPr lang="en-US" smtClean="0">
                <a:solidFill>
                  <a:srgbClr val="009DD9"/>
                </a:solidFill>
              </a:rPr>
              <a:pPr/>
              <a:t>‹#›</a:t>
            </a:fld>
            <a:endParaRPr lang="en-US" dirty="0">
              <a:solidFill>
                <a:srgbClr val="009DD9"/>
              </a:solidFill>
            </a:endParaRPr>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5BE2CB-2C46-43FB-8B2F-C6B4C15620AD}" type="datetime1">
              <a:rPr lang="en-US" smtClean="0">
                <a:solidFill>
                  <a:srgbClr val="04617B"/>
                </a:solidFill>
              </a:rPr>
              <a:pPr/>
              <a:t>9/22/2011</a:t>
            </a:fld>
            <a:endParaRPr lang="en-US">
              <a:solidFill>
                <a:srgbClr val="04617B"/>
              </a:solidFill>
            </a:endParaRPr>
          </a:p>
        </p:txBody>
      </p:sp>
      <p:sp>
        <p:nvSpPr>
          <p:cNvPr id="3" name="Footer Placeholder 2"/>
          <p:cNvSpPr>
            <a:spLocks noGrp="1"/>
          </p:cNvSpPr>
          <p:nvPr>
            <p:ph type="ftr" sz="quarter" idx="11"/>
          </p:nvPr>
        </p:nvSpPr>
        <p:spPr/>
        <p:txBody>
          <a:bodyPr/>
          <a:lstStyle/>
          <a:p>
            <a:endParaRPr lang="en-US">
              <a:solidFill>
                <a:srgbClr val="04617B"/>
              </a:solidFill>
            </a:endParaRPr>
          </a:p>
        </p:txBody>
      </p:sp>
      <p:sp>
        <p:nvSpPr>
          <p:cNvPr id="4" name="Slide Number Placeholder 3"/>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FDED2D9-7E9C-411A-86A5-2C8F25DC9DAF}" type="datetime1">
              <a:rPr lang="en-US" smtClean="0">
                <a:solidFill>
                  <a:srgbClr val="04617B"/>
                </a:solidFill>
              </a:rPr>
              <a:pPr/>
              <a:t>9/22/2011</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pic>
        <p:nvPicPr>
          <p:cNvPr id="10" name="Picture 9" descr="r2r_badge_150dpi.png"/>
          <p:cNvPicPr>
            <a:picLocks noChangeAspect="1"/>
          </p:cNvPicPr>
          <p:nvPr userDrawn="1"/>
        </p:nvPicPr>
        <p:blipFill>
          <a:blip r:embed="rId2" cstate="print"/>
          <a:stretch>
            <a:fillRect/>
          </a:stretch>
        </p:blipFill>
        <p:spPr>
          <a:xfrm>
            <a:off x="7772400" y="152400"/>
            <a:ext cx="1218974" cy="528222"/>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7420982-A131-445B-83D1-31672563EB04}" type="datetime1">
              <a:rPr lang="en-US" smtClean="0">
                <a:solidFill>
                  <a:srgbClr val="04617B"/>
                </a:solidFill>
              </a:rPr>
              <a:pPr/>
              <a:t>9/22/2011</a:t>
            </a:fld>
            <a:endParaRPr lang="en-US">
              <a:solidFill>
                <a:srgbClr val="04617B"/>
              </a:solidFill>
            </a:endParaRPr>
          </a:p>
        </p:txBody>
      </p:sp>
      <p:sp>
        <p:nvSpPr>
          <p:cNvPr id="6" name="Footer Placeholder 5"/>
          <p:cNvSpPr>
            <a:spLocks noGrp="1"/>
          </p:cNvSpPr>
          <p:nvPr>
            <p:ph type="ftr" sz="quarter" idx="11"/>
          </p:nvPr>
        </p:nvSpPr>
        <p:spPr>
          <a:xfrm>
            <a:off x="914400" y="6172200"/>
            <a:ext cx="3886200" cy="457200"/>
          </a:xfrm>
        </p:spPr>
        <p:txBody>
          <a:bodyPr/>
          <a:lstStyle/>
          <a:p>
            <a:endParaRPr lang="en-US" dirty="0">
              <a:solidFill>
                <a:srgbClr val="04617B"/>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lang="en-US" smtClean="0">
                <a:solidFill>
                  <a:srgbClr val="009DD9"/>
                </a:solidFill>
              </a:rPr>
              <a:pPr/>
              <a:t>‹#›</a:t>
            </a:fld>
            <a:endParaRPr lang="en-US" dirty="0">
              <a:solidFill>
                <a:srgbClr val="009DD9"/>
              </a:solidFill>
            </a:endParaRPr>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D85C116-5CDB-4B69-8112-D7B32B92D49C}" type="datetime1">
              <a:rPr lang="en-US" smtClean="0">
                <a:solidFill>
                  <a:srgbClr val="04617B"/>
                </a:solidFill>
              </a:rPr>
              <a:pPr/>
              <a:t>9/22/2011</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1143000" cy="5851525"/>
          </a:xfrm>
        </p:spPr>
        <p:txBody>
          <a:bodyPr vert="eaVert">
            <a:noAutofit/>
          </a:bodyPr>
          <a:lstStyle>
            <a:lvl1pPr>
              <a:defRPr sz="3600"/>
            </a:lvl1pPr>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1ADDCC-670A-45FD-B266-5B3022936EBE}" type="datetime1">
              <a:rPr lang="en-US" smtClean="0">
                <a:solidFill>
                  <a:srgbClr val="04617B"/>
                </a:solidFill>
              </a:rPr>
              <a:pPr/>
              <a:t>9/22/2011</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dirty="0">
              <a:solidFill>
                <a:srgbClr val="009DD9"/>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4617B"/>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4617B"/>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069B274-BDEE-46E8-A4FC-FD7A096CABEE}" type="slidenum">
              <a:rPr lang="en-US">
                <a:solidFill>
                  <a:srgbClr val="009DD9"/>
                </a:solidFill>
              </a:rPr>
              <a:pPr>
                <a:defRPr/>
              </a:pPr>
              <a:t>‹#›</a:t>
            </a:fld>
            <a:endParaRPr lang="en-US">
              <a:solidFill>
                <a:srgbClr val="009DD9"/>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pPr lvl="0"/>
            <a:r>
              <a:rPr lang="en-US" noProof="0" dirty="0" smtClean="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fld id="{04CCD9BE-4CD1-4872-904F-54D0245F51B6}" type="datetimeFigureOut">
              <a:rPr lang="en-US">
                <a:solidFill>
                  <a:srgbClr val="04617B"/>
                </a:solidFill>
              </a:rPr>
              <a:pPr>
                <a:defRPr/>
              </a:pPr>
              <a:t>9/22/2011</a:t>
            </a:fld>
            <a:endParaRPr lang="en-US" dirty="0">
              <a:solidFill>
                <a:srgbClr val="04617B"/>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4617B"/>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B9B6372-07DC-46FD-901D-F96E8B23E080}" type="slidenum">
              <a:rPr lang="en-US">
                <a:solidFill>
                  <a:srgbClr val="009DD9"/>
                </a:solidFill>
              </a:rPr>
              <a:pPr>
                <a:defRPr/>
              </a:pPr>
              <a:t>‹#›</a:t>
            </a:fld>
            <a:endParaRPr lang="en-US" dirty="0">
              <a:solidFill>
                <a:srgbClr val="009DD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CE36281-B5DF-4CFD-81F4-C57FD1A846FC}" type="datetime1">
              <a:rPr lang="en-US" smtClean="0">
                <a:solidFill>
                  <a:srgbClr val="04617B"/>
                </a:solidFill>
              </a:rPr>
              <a:pPr/>
              <a:t>9/22/2011</a:t>
            </a:fld>
            <a:endParaRPr lang="en-US">
              <a:solidFill>
                <a:srgbClr val="04617B"/>
              </a:solidFill>
            </a:endParaRPr>
          </a:p>
        </p:txBody>
      </p:sp>
      <p:sp>
        <p:nvSpPr>
          <p:cNvPr id="5" name="Footer Placeholder 4"/>
          <p:cNvSpPr>
            <a:spLocks noGrp="1"/>
          </p:cNvSpPr>
          <p:nvPr>
            <p:ph type="ftr" sz="quarter" idx="11"/>
          </p:nvPr>
        </p:nvSpPr>
        <p:spPr>
          <a:xfrm>
            <a:off x="800100" y="6172200"/>
            <a:ext cx="4000500" cy="457200"/>
          </a:xfrm>
        </p:spPr>
        <p:txBody>
          <a:bodyPr/>
          <a:lstStyle/>
          <a:p>
            <a:endParaRPr lang="en-US" dirty="0">
              <a:solidFill>
                <a:srgbClr val="04617B"/>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lang="en-US" smtClean="0">
                <a:solidFill>
                  <a:srgbClr val="009DD9"/>
                </a:solidFill>
              </a:rPr>
              <a:pPr/>
              <a:t>‹#›</a:t>
            </a:fld>
            <a:endParaRPr lang="en-US" dirty="0">
              <a:solidFill>
                <a:srgbClr val="009DD9"/>
              </a:solidFill>
            </a:endParaRPr>
          </a:p>
        </p:txBody>
      </p:sp>
      <p:pic>
        <p:nvPicPr>
          <p:cNvPr id="12" name="Picture 11" descr="r2r_badge_150dpi.png"/>
          <p:cNvPicPr>
            <a:picLocks noChangeAspect="1"/>
          </p:cNvPicPr>
          <p:nvPr userDrawn="1"/>
        </p:nvPicPr>
        <p:blipFill>
          <a:blip r:embed="rId2" cstate="print"/>
          <a:stretch>
            <a:fillRect/>
          </a:stretch>
        </p:blipFill>
        <p:spPr>
          <a:xfrm>
            <a:off x="7772400" y="152400"/>
            <a:ext cx="1218974" cy="528222"/>
          </a:xfrm>
          <a:prstGeom prst="rect">
            <a:avLst/>
          </a:prstGeom>
        </p:spPr>
      </p:pic>
      <p:pic>
        <p:nvPicPr>
          <p:cNvPr id="13" name="Picture 12" descr="smallogobw.gif"/>
          <p:cNvPicPr>
            <a:picLocks noChangeAspect="1"/>
          </p:cNvPicPr>
          <p:nvPr userDrawn="1"/>
        </p:nvPicPr>
        <p:blipFill>
          <a:blip r:embed="rId3" cstate="print"/>
          <a:stretch>
            <a:fillRect/>
          </a:stretch>
        </p:blipFill>
        <p:spPr>
          <a:xfrm>
            <a:off x="7991475" y="6096000"/>
            <a:ext cx="923925" cy="58102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647434E-FE58-40A4-9BAE-8DFB682E45FE}" type="datetime1">
              <a:rPr lang="en-US" smtClean="0">
                <a:solidFill>
                  <a:srgbClr val="04617B"/>
                </a:solidFill>
              </a:rPr>
              <a:pPr/>
              <a:t>9/22/2011</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772400" cy="80645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AE6B2C15-18A4-497E-8D9B-1EF4200C9E4F}" type="datetime1">
              <a:rPr lang="en-US" smtClean="0">
                <a:solidFill>
                  <a:srgbClr val="04617B"/>
                </a:solidFill>
              </a:rPr>
              <a:pPr/>
              <a:t>9/22/2011</a:t>
            </a:fld>
            <a:endParaRPr lang="en-US">
              <a:solidFill>
                <a:srgbClr val="04617B"/>
              </a:solidFill>
            </a:endParaRPr>
          </a:p>
        </p:txBody>
      </p:sp>
      <p:sp>
        <p:nvSpPr>
          <p:cNvPr id="8" name="Footer Placeholder 7"/>
          <p:cNvSpPr>
            <a:spLocks noGrp="1"/>
          </p:cNvSpPr>
          <p:nvPr>
            <p:ph type="ftr" sz="quarter" idx="11"/>
          </p:nvPr>
        </p:nvSpPr>
        <p:spPr/>
        <p:txBody>
          <a:bodyPr/>
          <a:lstStyle/>
          <a:p>
            <a:endParaRPr lang="en-US">
              <a:solidFill>
                <a:srgbClr val="04617B"/>
              </a:solidFill>
            </a:endParaRPr>
          </a:p>
        </p:txBody>
      </p:sp>
      <p:sp>
        <p:nvSpPr>
          <p:cNvPr id="9" name="Slide Number Placeholder 8"/>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tx2"/>
            </a:solidFill>
          </a:ln>
          <a:effectLst>
            <a:outerShdw blurRad="50800" dist="38100" dir="2700000" algn="tl" rotWithShape="0">
              <a:prstClr val="black">
                <a:alpha val="40000"/>
              </a:prstClr>
            </a:outerShdw>
          </a:effectLst>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992FDC8-7035-4D8E-A374-7D9EDABF5450}" type="datetime1">
              <a:rPr lang="en-US" smtClean="0">
                <a:solidFill>
                  <a:srgbClr val="04617B"/>
                </a:solidFill>
              </a:rPr>
              <a:pPr/>
              <a:t>9/22/2011</a:t>
            </a:fld>
            <a:endParaRPr lang="en-US">
              <a:solidFill>
                <a:srgbClr val="04617B"/>
              </a:solidFill>
            </a:endParaRPr>
          </a:p>
        </p:txBody>
      </p:sp>
      <p:sp>
        <p:nvSpPr>
          <p:cNvPr id="4" name="Footer Placeholder 3"/>
          <p:cNvSpPr>
            <a:spLocks noGrp="1"/>
          </p:cNvSpPr>
          <p:nvPr>
            <p:ph type="ftr" sz="quarter" idx="11"/>
          </p:nvPr>
        </p:nvSpPr>
        <p:spPr/>
        <p:txBody>
          <a:bodyPr/>
          <a:lstStyle/>
          <a:p>
            <a:endParaRPr lang="en-US">
              <a:solidFill>
                <a:srgbClr val="04617B"/>
              </a:solidFill>
            </a:endParaRPr>
          </a:p>
        </p:txBody>
      </p:sp>
      <p:sp>
        <p:nvSpPr>
          <p:cNvPr id="5" name="Slide Number Placeholder 4"/>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5BE2CB-2C46-43FB-8B2F-C6B4C15620AD}" type="datetime1">
              <a:rPr lang="en-US" smtClean="0">
                <a:solidFill>
                  <a:srgbClr val="04617B"/>
                </a:solidFill>
              </a:rPr>
              <a:pPr/>
              <a:t>9/22/2011</a:t>
            </a:fld>
            <a:endParaRPr lang="en-US">
              <a:solidFill>
                <a:srgbClr val="04617B"/>
              </a:solidFill>
            </a:endParaRPr>
          </a:p>
        </p:txBody>
      </p:sp>
      <p:sp>
        <p:nvSpPr>
          <p:cNvPr id="3" name="Footer Placeholder 2"/>
          <p:cNvSpPr>
            <a:spLocks noGrp="1"/>
          </p:cNvSpPr>
          <p:nvPr>
            <p:ph type="ftr" sz="quarter" idx="11"/>
          </p:nvPr>
        </p:nvSpPr>
        <p:spPr/>
        <p:txBody>
          <a:bodyPr/>
          <a:lstStyle/>
          <a:p>
            <a:endParaRPr lang="en-US">
              <a:solidFill>
                <a:srgbClr val="04617B"/>
              </a:solidFill>
            </a:endParaRPr>
          </a:p>
        </p:txBody>
      </p:sp>
      <p:sp>
        <p:nvSpPr>
          <p:cNvPr id="4" name="Slide Number Placeholder 3"/>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
        <p:nvSpPr>
          <p:cNvPr id="5" name="Title 1"/>
          <p:cNvSpPr>
            <a:spLocks noGrp="1"/>
          </p:cNvSpPr>
          <p:nvPr>
            <p:ph type="title"/>
          </p:nvPr>
        </p:nvSpPr>
        <p:spPr>
          <a:xfrm>
            <a:off x="914400" y="609600"/>
            <a:ext cx="7772400" cy="808038"/>
          </a:xfrm>
          <a:solidFill>
            <a:schemeClr val="accent3">
              <a:lumMod val="20000"/>
              <a:lumOff val="80000"/>
            </a:schemeClr>
          </a:solidFill>
        </p:spPr>
        <p:txBody>
          <a:bodyPr/>
          <a:lstStyle/>
          <a:p>
            <a:r>
              <a:rPr kumimoji="0" lang="en-US" dirty="0" smtClean="0"/>
              <a:t>Click to edit Master title style</a:t>
            </a:r>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FDED2D9-7E9C-411A-86A5-2C8F25DC9DAF}" type="datetime1">
              <a:rPr lang="en-US" smtClean="0">
                <a:solidFill>
                  <a:srgbClr val="04617B"/>
                </a:solidFill>
              </a:rPr>
              <a:pPr/>
              <a:t>9/22/2011</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p:txBody>
          <a:bodyPr/>
          <a:lstStyle/>
          <a:p>
            <a:fld id="{6F42FDE4-A7DD-41A7-A0A6-9B649FB43336}" type="slidenum">
              <a:rPr lang="en-US" smtClean="0">
                <a:solidFill>
                  <a:srgbClr val="009DD9"/>
                </a:solidFill>
              </a:rPr>
              <a:pPr/>
              <a:t>‹#›</a:t>
            </a:fld>
            <a:endParaRPr lang="en-US">
              <a:solidFill>
                <a:srgbClr val="009DD9"/>
              </a:solidFill>
            </a:endParaRPr>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pic>
        <p:nvPicPr>
          <p:cNvPr id="10" name="Picture 9" descr="r2r_badge_150dpi.png"/>
          <p:cNvPicPr>
            <a:picLocks noChangeAspect="1"/>
          </p:cNvPicPr>
          <p:nvPr userDrawn="1"/>
        </p:nvPicPr>
        <p:blipFill>
          <a:blip r:embed="rId2" cstate="print"/>
          <a:stretch>
            <a:fillRect/>
          </a:stretch>
        </p:blipFill>
        <p:spPr>
          <a:xfrm>
            <a:off x="7772400" y="152400"/>
            <a:ext cx="1218974" cy="52822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7420982-A131-445B-83D1-31672563EB04}" type="datetime1">
              <a:rPr lang="en-US" smtClean="0">
                <a:solidFill>
                  <a:srgbClr val="04617B"/>
                </a:solidFill>
              </a:rPr>
              <a:pPr/>
              <a:t>9/22/2011</a:t>
            </a:fld>
            <a:endParaRPr lang="en-US">
              <a:solidFill>
                <a:srgbClr val="04617B"/>
              </a:solidFill>
            </a:endParaRPr>
          </a:p>
        </p:txBody>
      </p:sp>
      <p:sp>
        <p:nvSpPr>
          <p:cNvPr id="6" name="Footer Placeholder 5"/>
          <p:cNvSpPr>
            <a:spLocks noGrp="1"/>
          </p:cNvSpPr>
          <p:nvPr>
            <p:ph type="ftr" sz="quarter" idx="11"/>
          </p:nvPr>
        </p:nvSpPr>
        <p:spPr>
          <a:xfrm>
            <a:off x="914400" y="6172200"/>
            <a:ext cx="3886200" cy="457200"/>
          </a:xfrm>
        </p:spPr>
        <p:txBody>
          <a:bodyPr/>
          <a:lstStyle/>
          <a:p>
            <a:endParaRPr lang="en-US" dirty="0">
              <a:solidFill>
                <a:srgbClr val="04617B"/>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lang="en-US" smtClean="0">
                <a:solidFill>
                  <a:srgbClr val="009DD9"/>
                </a:solidFill>
              </a:rPr>
              <a:pPr/>
              <a:t>‹#›</a:t>
            </a:fld>
            <a:endParaRPr lang="en-US" dirty="0">
              <a:solidFill>
                <a:srgbClr val="009DD9"/>
              </a:solidFill>
            </a:endParaRPr>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609600"/>
            <a:ext cx="7772400" cy="808038"/>
          </a:xfrm>
          <a:prstGeom prst="rect">
            <a:avLst/>
          </a:prstGeom>
          <a:solidFill>
            <a:schemeClr val="bg2"/>
          </a:solidFill>
          <a:effectLst>
            <a:outerShdw blurRad="50800" dist="38100" dir="2700000" algn="tl" rotWithShape="0">
              <a:prstClr val="black">
                <a:alpha val="40000"/>
              </a:prstClr>
            </a:outerShdw>
          </a:effectLst>
        </p:spPr>
        <p:txBody>
          <a:bodyPr bIns="91440"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1600200" cy="476250"/>
          </a:xfrm>
          <a:prstGeom prst="rect">
            <a:avLst/>
          </a:prstGeom>
        </p:spPr>
        <p:txBody>
          <a:bodyPr anchor="ctr" anchorCtr="0"/>
          <a:lstStyle>
            <a:lvl1pPr algn="r" eaLnBrk="1" latinLnBrk="0" hangingPunct="1">
              <a:defRPr kumimoji="0" sz="1400">
                <a:solidFill>
                  <a:schemeClr val="tx2"/>
                </a:solidFill>
              </a:defRPr>
            </a:lvl1pPr>
          </a:lstStyle>
          <a:p>
            <a:fld id="{90DC7270-BF3E-4CF1-96D6-45875FF4CA87}" type="datetime1">
              <a:rPr lang="en-US" smtClean="0">
                <a:solidFill>
                  <a:srgbClr val="04617B"/>
                </a:solidFill>
              </a:rPr>
              <a:pPr/>
              <a:t>9/22/2011</a:t>
            </a:fld>
            <a:endParaRPr lang="en-US" dirty="0">
              <a:solidFill>
                <a:srgbClr val="04617B"/>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dirty="0">
              <a:solidFill>
                <a:srgbClr val="04617B"/>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noFill/>
          <a:ln>
            <a:noFill/>
          </a:ln>
        </p:spPr>
        <p:txBody>
          <a:bodyPr wrap="none" lIns="0" tIns="0" rIns="0" bIns="0" anchor="ctr" anchorCtr="1">
            <a:noAutofit/>
          </a:bodyPr>
          <a:lstStyle>
            <a:lvl1pPr algn="ctr" eaLnBrk="1" latinLnBrk="0" hangingPunct="1">
              <a:defRPr kumimoji="0" sz="1400" b="1">
                <a:solidFill>
                  <a:schemeClr val="accent1"/>
                </a:solidFill>
                <a:latin typeface="+mj-lt"/>
                <a:ea typeface="+mj-ea"/>
                <a:cs typeface="+mj-cs"/>
              </a:defRPr>
            </a:lvl1pPr>
          </a:lstStyle>
          <a:p>
            <a:fld id="{6F42FDE4-A7DD-41A7-A0A6-9B649FB43336}" type="slidenum">
              <a:rPr lang="en-US" smtClean="0">
                <a:solidFill>
                  <a:srgbClr val="009DD9"/>
                </a:solidFill>
              </a:rPr>
              <a:pPr/>
              <a:t>‹#›</a:t>
            </a:fld>
            <a:endParaRPr lang="en-US" dirty="0">
              <a:solidFill>
                <a:srgbClr val="009DD9"/>
              </a:solidFill>
            </a:endParaRPr>
          </a:p>
        </p:txBody>
      </p:sp>
      <p:grpSp>
        <p:nvGrpSpPr>
          <p:cNvPr id="2" name="Group 9"/>
          <p:cNvGrpSpPr/>
          <p:nvPr userDrawn="1"/>
        </p:nvGrpSpPr>
        <p:grpSpPr>
          <a:xfrm>
            <a:off x="99350" y="5363900"/>
            <a:ext cx="1066800" cy="1447800"/>
            <a:chOff x="99350" y="5363900"/>
            <a:chExt cx="1066800" cy="1447800"/>
          </a:xfrm>
        </p:grpSpPr>
        <p:sp>
          <p:nvSpPr>
            <p:cNvPr id="11" name="Oval Callout 10"/>
            <p:cNvSpPr/>
            <p:nvPr/>
          </p:nvSpPr>
          <p:spPr bwMode="auto">
            <a:xfrm flipH="1">
              <a:off x="480350" y="5516300"/>
              <a:ext cx="685800" cy="5334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2" name="Oval Callout 11"/>
            <p:cNvSpPr/>
            <p:nvPr/>
          </p:nvSpPr>
          <p:spPr bwMode="auto">
            <a:xfrm flipH="1">
              <a:off x="556550" y="6125900"/>
              <a:ext cx="457200" cy="2286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5" name="Oval Callout 14"/>
            <p:cNvSpPr/>
            <p:nvPr/>
          </p:nvSpPr>
          <p:spPr bwMode="auto">
            <a:xfrm flipH="1">
              <a:off x="99350" y="5744900"/>
              <a:ext cx="533400" cy="381000"/>
            </a:xfrm>
            <a:prstGeom prst="wedgeEllipseCallout">
              <a:avLst>
                <a:gd name="adj1" fmla="val 25596"/>
                <a:gd name="adj2" fmla="val 6250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6" name="Oval Callout 15"/>
            <p:cNvSpPr/>
            <p:nvPr/>
          </p:nvSpPr>
          <p:spPr bwMode="auto">
            <a:xfrm flipH="1">
              <a:off x="404150" y="6659300"/>
              <a:ext cx="304800" cy="152400"/>
            </a:xfrm>
            <a:prstGeom prst="wedgeEllipseCallout">
              <a:avLst>
                <a:gd name="adj1" fmla="val 26042"/>
                <a:gd name="adj2" fmla="val 687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7" name="Oval Callout 16"/>
            <p:cNvSpPr/>
            <p:nvPr/>
          </p:nvSpPr>
          <p:spPr bwMode="auto">
            <a:xfrm flipH="1">
              <a:off x="129250" y="6225250"/>
              <a:ext cx="487100" cy="4109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8" name="Oval Callout 17"/>
            <p:cNvSpPr/>
            <p:nvPr/>
          </p:nvSpPr>
          <p:spPr bwMode="auto">
            <a:xfrm flipH="1">
              <a:off x="327950" y="5363900"/>
              <a:ext cx="228600" cy="152400"/>
            </a:xfrm>
            <a:prstGeom prst="wedgeEllipseCallout">
              <a:avLst>
                <a:gd name="adj1" fmla="val -17708"/>
                <a:gd name="adj2" fmla="val 812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grpSp>
      <p:pic>
        <p:nvPicPr>
          <p:cNvPr id="19" name="Picture 18" descr="r2r_badge_150dpi.png"/>
          <p:cNvPicPr>
            <a:picLocks noChangeAspect="1"/>
          </p:cNvPicPr>
          <p:nvPr userDrawn="1"/>
        </p:nvPicPr>
        <p:blipFill>
          <a:blip r:embed="rId15" cstate="print"/>
          <a:stretch>
            <a:fillRect/>
          </a:stretch>
        </p:blipFill>
        <p:spPr>
          <a:xfrm>
            <a:off x="7772400" y="76200"/>
            <a:ext cx="1218974" cy="5282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88" r:id="rId13"/>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609600"/>
            <a:ext cx="7772400" cy="808038"/>
          </a:xfrm>
          <a:prstGeom prst="rect">
            <a:avLst/>
          </a:prstGeom>
          <a:solidFill>
            <a:schemeClr val="bg2"/>
          </a:solidFill>
          <a:effectLst>
            <a:outerShdw blurRad="50800" dist="38100" dir="2700000" algn="tl" rotWithShape="0">
              <a:prstClr val="black">
                <a:alpha val="40000"/>
              </a:prstClr>
            </a:outerShdw>
          </a:effectLst>
        </p:spPr>
        <p:txBody>
          <a:bodyPr bIns="91440"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1600200" cy="476250"/>
          </a:xfrm>
          <a:prstGeom prst="rect">
            <a:avLst/>
          </a:prstGeom>
        </p:spPr>
        <p:txBody>
          <a:bodyPr anchor="ctr" anchorCtr="0"/>
          <a:lstStyle>
            <a:lvl1pPr algn="r" eaLnBrk="1" latinLnBrk="0" hangingPunct="1">
              <a:defRPr kumimoji="0" sz="1400">
                <a:solidFill>
                  <a:schemeClr val="tx2"/>
                </a:solidFill>
              </a:defRPr>
            </a:lvl1pPr>
          </a:lstStyle>
          <a:p>
            <a:fld id="{90DC7270-BF3E-4CF1-96D6-45875FF4CA87}" type="datetime1">
              <a:rPr lang="en-US" smtClean="0">
                <a:solidFill>
                  <a:srgbClr val="04617B"/>
                </a:solidFill>
              </a:rPr>
              <a:pPr/>
              <a:t>9/22/2011</a:t>
            </a:fld>
            <a:endParaRPr lang="en-US" dirty="0">
              <a:solidFill>
                <a:srgbClr val="04617B"/>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dirty="0">
              <a:solidFill>
                <a:srgbClr val="04617B"/>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noFill/>
          <a:ln>
            <a:noFill/>
          </a:ln>
        </p:spPr>
        <p:txBody>
          <a:bodyPr wrap="none" lIns="0" tIns="0" rIns="0" bIns="0" anchor="ctr" anchorCtr="1">
            <a:noAutofit/>
          </a:bodyPr>
          <a:lstStyle>
            <a:lvl1pPr algn="ctr" eaLnBrk="1" latinLnBrk="0" hangingPunct="1">
              <a:defRPr kumimoji="0" sz="1400" b="1">
                <a:solidFill>
                  <a:schemeClr val="accent1"/>
                </a:solidFill>
                <a:latin typeface="+mj-lt"/>
                <a:ea typeface="+mj-ea"/>
                <a:cs typeface="+mj-cs"/>
              </a:defRPr>
            </a:lvl1pPr>
          </a:lstStyle>
          <a:p>
            <a:fld id="{6F42FDE4-A7DD-41A7-A0A6-9B649FB43336}" type="slidenum">
              <a:rPr lang="en-US" smtClean="0">
                <a:solidFill>
                  <a:srgbClr val="009DD9"/>
                </a:solidFill>
              </a:rPr>
              <a:pPr/>
              <a:t>‹#›</a:t>
            </a:fld>
            <a:endParaRPr lang="en-US" dirty="0">
              <a:solidFill>
                <a:srgbClr val="009DD9"/>
              </a:solidFill>
            </a:endParaRPr>
          </a:p>
        </p:txBody>
      </p:sp>
      <p:grpSp>
        <p:nvGrpSpPr>
          <p:cNvPr id="2" name="Group 9"/>
          <p:cNvGrpSpPr/>
          <p:nvPr/>
        </p:nvGrpSpPr>
        <p:grpSpPr>
          <a:xfrm>
            <a:off x="99350" y="5363900"/>
            <a:ext cx="1066800" cy="1447800"/>
            <a:chOff x="99350" y="5363900"/>
            <a:chExt cx="1066800" cy="1447800"/>
          </a:xfrm>
        </p:grpSpPr>
        <p:sp>
          <p:nvSpPr>
            <p:cNvPr id="11" name="Oval Callout 10"/>
            <p:cNvSpPr/>
            <p:nvPr/>
          </p:nvSpPr>
          <p:spPr bwMode="auto">
            <a:xfrm flipH="1">
              <a:off x="480350" y="5516300"/>
              <a:ext cx="685800" cy="5334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2" name="Oval Callout 11"/>
            <p:cNvSpPr/>
            <p:nvPr/>
          </p:nvSpPr>
          <p:spPr bwMode="auto">
            <a:xfrm flipH="1">
              <a:off x="556550" y="6125900"/>
              <a:ext cx="457200" cy="2286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5" name="Oval Callout 14"/>
            <p:cNvSpPr/>
            <p:nvPr/>
          </p:nvSpPr>
          <p:spPr bwMode="auto">
            <a:xfrm flipH="1">
              <a:off x="99350" y="5744900"/>
              <a:ext cx="533400" cy="381000"/>
            </a:xfrm>
            <a:prstGeom prst="wedgeEllipseCallout">
              <a:avLst>
                <a:gd name="adj1" fmla="val 25596"/>
                <a:gd name="adj2" fmla="val 6250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6" name="Oval Callout 15"/>
            <p:cNvSpPr/>
            <p:nvPr/>
          </p:nvSpPr>
          <p:spPr bwMode="auto">
            <a:xfrm flipH="1">
              <a:off x="404150" y="6659300"/>
              <a:ext cx="304800" cy="152400"/>
            </a:xfrm>
            <a:prstGeom prst="wedgeEllipseCallout">
              <a:avLst>
                <a:gd name="adj1" fmla="val 26042"/>
                <a:gd name="adj2" fmla="val 687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7" name="Oval Callout 16"/>
            <p:cNvSpPr/>
            <p:nvPr/>
          </p:nvSpPr>
          <p:spPr bwMode="auto">
            <a:xfrm flipH="1">
              <a:off x="129250" y="6225250"/>
              <a:ext cx="487100" cy="4109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8" name="Oval Callout 17"/>
            <p:cNvSpPr/>
            <p:nvPr/>
          </p:nvSpPr>
          <p:spPr bwMode="auto">
            <a:xfrm flipH="1">
              <a:off x="327950" y="5363900"/>
              <a:ext cx="228600" cy="152400"/>
            </a:xfrm>
            <a:prstGeom prst="wedgeEllipseCallout">
              <a:avLst>
                <a:gd name="adj1" fmla="val -17708"/>
                <a:gd name="adj2" fmla="val 812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grpSp>
      <p:pic>
        <p:nvPicPr>
          <p:cNvPr id="19" name="Picture 18" descr="r2r_badge_150dpi.png"/>
          <p:cNvPicPr>
            <a:picLocks noChangeAspect="1"/>
          </p:cNvPicPr>
          <p:nvPr/>
        </p:nvPicPr>
        <p:blipFill>
          <a:blip r:embed="rId15" cstate="print"/>
          <a:stretch>
            <a:fillRect/>
          </a:stretch>
        </p:blipFill>
        <p:spPr>
          <a:xfrm>
            <a:off x="7772400" y="76200"/>
            <a:ext cx="1218974" cy="528222"/>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cancercontrol.cancer.gov/use_what_works/mod3/Module_3_Handout_3.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guideline.gov/"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cochrane.org/reviews/clibintro.ht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openxmlformats.org/officeDocument/2006/relationships/hyperlink" Target="http://www.cdc.gov/cancer/npcr" TargetMode="External"/><Relationship Id="rId3" Type="http://schemas.openxmlformats.org/officeDocument/2006/relationships/hyperlink" Target="http://statecancerprofiles.cancer.gov/" TargetMode="External"/><Relationship Id="rId7" Type="http://schemas.openxmlformats.org/officeDocument/2006/relationships/hyperlink" Target="http://www.cdc.gov/nchs"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hyperlink" Target="http://www.census.gov/" TargetMode="External"/><Relationship Id="rId11" Type="http://schemas.openxmlformats.org/officeDocument/2006/relationships/hyperlink" Target="http://www.data.gov/" TargetMode="External"/><Relationship Id="rId5" Type="http://schemas.openxmlformats.org/officeDocument/2006/relationships/hyperlink" Target="http://hints.cancer.gov/" TargetMode="External"/><Relationship Id="rId10" Type="http://schemas.openxmlformats.org/officeDocument/2006/relationships/hyperlink" Target="http://www.cancer.org/docroot/STT/stt_0.asp" TargetMode="External"/><Relationship Id="rId4" Type="http://schemas.openxmlformats.org/officeDocument/2006/relationships/hyperlink" Target="http://seer.cancer.gov/" TargetMode="External"/><Relationship Id="rId9" Type="http://schemas.openxmlformats.org/officeDocument/2006/relationships/hyperlink" Target="http://www.cdc.gov/brfss/index.htm"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www.atsdr.cdc.gov/communityengagement"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hyperlink" Target="http://www.health.state.mn.us/communityeng" TargetMode="External"/><Relationship Id="rId4" Type="http://schemas.openxmlformats.org/officeDocument/2006/relationships/hyperlink" Target="http://cancercontrol.cancer.gov/use_what_works/start.ht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cancercontrol.cancer.gov/use_what_works/mod4/Module_4_Handout_3.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cancercontrol.cancer.gov/use_what_works/mod4/Module_4_Handout_4.pdf"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cancercontrol.cancer.gov/use_what_works/mod4/Module_4_Handout_5.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hyperlink" Target="Guidelines%20for%20Choosing%20and%20Adapting%20Program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3.xml"/><Relationship Id="rId1" Type="http://schemas.openxmlformats.org/officeDocument/2006/relationships/slideLayout" Target="../slideLayouts/slideLayout15.xml"/><Relationship Id="rId4" Type="http://schemas.openxmlformats.org/officeDocument/2006/relationships/image" Target="../media/image37.jpeg"/></Relationships>
</file>

<file path=ppt/slides/_rels/slide8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hyperlink" Target="http://www.cdc.gov/eval/resources/index.htm"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 Id="rId4" Type="http://schemas.openxmlformats.org/officeDocument/2006/relationships/hyperlink" Target="http://www.eval.org/"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838200" y="3200400"/>
            <a:ext cx="7391400" cy="1600200"/>
          </a:xfrm>
        </p:spPr>
        <p:txBody>
          <a:bodyPr>
            <a:noAutofit/>
          </a:bodyPr>
          <a:lstStyle/>
          <a:p>
            <a:r>
              <a:rPr lang="en-US" sz="4000" dirty="0" smtClean="0"/>
              <a:t>Evidence-Based Public Health</a:t>
            </a:r>
          </a:p>
          <a:p>
            <a:r>
              <a:rPr lang="en-US" sz="4000" dirty="0" smtClean="0"/>
              <a:t>Foundations Training</a:t>
            </a:r>
          </a:p>
          <a:p>
            <a:r>
              <a:rPr lang="en-US" sz="1600" dirty="0" smtClean="0"/>
              <a:t>September 22, 2011</a:t>
            </a:r>
          </a:p>
          <a:p>
            <a:r>
              <a:rPr lang="en-US" sz="1600" dirty="0" smtClean="0"/>
              <a:t>R2R Mentorship Kick-off Meeting</a:t>
            </a:r>
          </a:p>
          <a:p>
            <a:r>
              <a:rPr lang="en-US" sz="1600" dirty="0" smtClean="0"/>
              <a:t>Bethesda, MD</a:t>
            </a:r>
          </a:p>
          <a:p>
            <a:endParaRPr lang="en-US" sz="1600" dirty="0"/>
          </a:p>
        </p:txBody>
      </p:sp>
      <p:sp>
        <p:nvSpPr>
          <p:cNvPr id="4" name="Title 3"/>
          <p:cNvSpPr>
            <a:spLocks noGrp="1"/>
          </p:cNvSpPr>
          <p:nvPr>
            <p:ph type="ctrTitle"/>
          </p:nvPr>
        </p:nvSpPr>
        <p:spPr/>
        <p:txBody>
          <a:bodyPr/>
          <a:lstStyle/>
          <a:p>
            <a:r>
              <a:rPr lang="en-US" dirty="0" smtClean="0"/>
              <a:t>NCI Research to Reality</a:t>
            </a:r>
            <a:br>
              <a:rPr lang="en-US" dirty="0" smtClean="0"/>
            </a:br>
            <a:r>
              <a:rPr lang="en-US" dirty="0" smtClean="0"/>
              <a:t> Mentorship Program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txBox="1">
            <a:spLocks/>
          </p:cNvSpPr>
          <p:nvPr/>
        </p:nvSpPr>
        <p:spPr bwMode="auto">
          <a:xfrm>
            <a:off x="1346200" y="3365500"/>
            <a:ext cx="6908800" cy="1752600"/>
          </a:xfrm>
          <a:prstGeom prst="rect">
            <a:avLst/>
          </a:prstGeom>
          <a:noFill/>
          <a:ln w="9525">
            <a:noFill/>
            <a:miter lim="800000"/>
            <a:headEnd/>
            <a:tailEnd/>
          </a:ln>
        </p:spPr>
        <p:txBody>
          <a:bodyPr/>
          <a:lstStyle/>
          <a:p>
            <a:pPr marL="342900" indent="-342900" eaLnBrk="0" hangingPunct="0">
              <a:spcBef>
                <a:spcPct val="20000"/>
              </a:spcBef>
              <a:buClr>
                <a:srgbClr val="DF011B"/>
              </a:buClr>
            </a:pPr>
            <a:endParaRPr lang="en-US" sz="3200">
              <a:solidFill>
                <a:prstClr val="black"/>
              </a:solidFill>
              <a:latin typeface="Times" pitchFamily="18" charset="0"/>
            </a:endParaRPr>
          </a:p>
        </p:txBody>
      </p:sp>
      <p:sp>
        <p:nvSpPr>
          <p:cNvPr id="45059" name="Rectangle 7"/>
          <p:cNvSpPr>
            <a:spLocks noChangeArrowheads="1"/>
          </p:cNvSpPr>
          <p:nvPr/>
        </p:nvSpPr>
        <p:spPr bwMode="auto">
          <a:xfrm>
            <a:off x="304800" y="3878263"/>
            <a:ext cx="8059738" cy="1811337"/>
          </a:xfrm>
          <a:prstGeom prst="rect">
            <a:avLst/>
          </a:prstGeom>
          <a:noFill/>
          <a:ln w="9525" algn="ctr">
            <a:noFill/>
            <a:miter lim="800000"/>
            <a:headEnd/>
            <a:tailEnd/>
          </a:ln>
        </p:spPr>
        <p:txBody>
          <a:bodyPr>
            <a:spAutoFit/>
          </a:bodyPr>
          <a:lstStyle/>
          <a:p>
            <a:pPr lvl="2" eaLnBrk="0" hangingPunct="0">
              <a:lnSpc>
                <a:spcPct val="90000"/>
              </a:lnSpc>
              <a:spcBef>
                <a:spcPct val="50000"/>
              </a:spcBef>
              <a:buClr>
                <a:srgbClr val="DF011B"/>
              </a:buClr>
            </a:pPr>
            <a:r>
              <a:rPr lang="en-US" sz="3600" dirty="0">
                <a:solidFill>
                  <a:prstClr val="black"/>
                </a:solidFill>
              </a:rPr>
              <a:t>What do you think of when you hear the term “</a:t>
            </a:r>
            <a:r>
              <a:rPr lang="en-US" sz="3600" u="sng" dirty="0">
                <a:solidFill>
                  <a:prstClr val="black"/>
                </a:solidFill>
              </a:rPr>
              <a:t>evidence-based</a:t>
            </a:r>
            <a:r>
              <a:rPr lang="en-US" sz="3600" dirty="0">
                <a:solidFill>
                  <a:prstClr val="black"/>
                </a:solidFill>
              </a:rPr>
              <a:t>”?</a:t>
            </a:r>
          </a:p>
          <a:p>
            <a:pPr eaLnBrk="0" hangingPunct="0">
              <a:spcBef>
                <a:spcPct val="50000"/>
              </a:spcBef>
              <a:buClr>
                <a:srgbClr val="DF011B"/>
              </a:buClr>
            </a:pPr>
            <a:endParaRPr lang="en-US" sz="3200" dirty="0">
              <a:solidFill>
                <a:prstClr val="black"/>
              </a:solidFill>
              <a:latin typeface="Times" pitchFamily="18" charset="0"/>
            </a:endParaRPr>
          </a:p>
        </p:txBody>
      </p:sp>
      <p:pic>
        <p:nvPicPr>
          <p:cNvPr id="45060" name="Picture 8" descr="MCj03979030000[1]"/>
          <p:cNvPicPr>
            <a:picLocks noChangeAspect="1" noChangeArrowheads="1"/>
          </p:cNvPicPr>
          <p:nvPr/>
        </p:nvPicPr>
        <p:blipFill>
          <a:blip r:embed="rId3" cstate="print">
            <a:duotone>
              <a:schemeClr val="accent3">
                <a:shade val="45000"/>
                <a:satMod val="135000"/>
              </a:schemeClr>
              <a:prstClr val="white"/>
            </a:duotone>
          </a:blip>
          <a:srcRect/>
          <a:stretch>
            <a:fillRect/>
          </a:stretch>
        </p:blipFill>
        <p:spPr bwMode="auto">
          <a:xfrm>
            <a:off x="4191000" y="2133600"/>
            <a:ext cx="919162" cy="952500"/>
          </a:xfrm>
          <a:prstGeom prst="rect">
            <a:avLst/>
          </a:prstGeom>
          <a:noFill/>
          <a:ln w="9525">
            <a:noFill/>
            <a:miter lim="800000"/>
            <a:headEnd/>
            <a:tailEnd/>
          </a:ln>
        </p:spPr>
      </p:pic>
      <p:sp>
        <p:nvSpPr>
          <p:cNvPr id="6" name="Title 5"/>
          <p:cNvSpPr>
            <a:spLocks noGrp="1"/>
          </p:cNvSpPr>
          <p:nvPr>
            <p:ph type="title"/>
          </p:nvPr>
        </p:nvSpPr>
        <p:spPr/>
        <p:txBody>
          <a:bodyPr>
            <a:normAutofit/>
          </a:bodyPr>
          <a:lstStyle/>
          <a:p>
            <a:pPr algn="ctr"/>
            <a:r>
              <a:rPr lang="en-US" b="1" dirty="0" smtClean="0"/>
              <a:t>Question</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77900" y="647700"/>
            <a:ext cx="7772400" cy="1143000"/>
          </a:xfrm>
          <a:prstGeom prst="rect">
            <a:avLst/>
          </a:prstGeom>
          <a:noFill/>
          <a:ln w="9525">
            <a:noFill/>
            <a:miter lim="800000"/>
            <a:headEnd/>
            <a:tailEnd/>
          </a:ln>
        </p:spPr>
        <p:txBody>
          <a:bodyPr anchor="ctr"/>
          <a:lstStyle/>
          <a:p>
            <a:pPr eaLnBrk="0" hangingPunct="0">
              <a:defRPr/>
            </a:pPr>
            <a:endParaRPr lang="en-US" sz="3600" kern="0" dirty="0">
              <a:solidFill>
                <a:srgbClr val="DF011B"/>
              </a:solidFill>
              <a:latin typeface="Arial"/>
            </a:endParaRPr>
          </a:p>
        </p:txBody>
      </p:sp>
      <p:sp>
        <p:nvSpPr>
          <p:cNvPr id="46083" name="Title 1"/>
          <p:cNvSpPr txBox="1">
            <a:spLocks/>
          </p:cNvSpPr>
          <p:nvPr/>
        </p:nvSpPr>
        <p:spPr bwMode="auto">
          <a:xfrm>
            <a:off x="3924300" y="1531938"/>
            <a:ext cx="1912938" cy="1066800"/>
          </a:xfrm>
          <a:prstGeom prst="rect">
            <a:avLst/>
          </a:prstGeom>
          <a:noFill/>
          <a:ln w="9525">
            <a:noFill/>
            <a:miter lim="800000"/>
            <a:headEnd/>
            <a:tailEnd/>
          </a:ln>
        </p:spPr>
        <p:txBody>
          <a:bodyPr anchor="ctr"/>
          <a:lstStyle/>
          <a:p>
            <a:pPr eaLnBrk="0" hangingPunct="0"/>
            <a:endParaRPr lang="en-US" sz="3600" b="1" dirty="0">
              <a:solidFill>
                <a:prstClr val="black"/>
              </a:solidFill>
            </a:endParaRPr>
          </a:p>
        </p:txBody>
      </p:sp>
      <p:sp>
        <p:nvSpPr>
          <p:cNvPr id="46084" name="Content Placeholder 2"/>
          <p:cNvSpPr txBox="1">
            <a:spLocks/>
          </p:cNvSpPr>
          <p:nvPr/>
        </p:nvSpPr>
        <p:spPr bwMode="auto">
          <a:xfrm>
            <a:off x="1214438" y="2743200"/>
            <a:ext cx="7581900" cy="4114800"/>
          </a:xfrm>
          <a:prstGeom prst="rect">
            <a:avLst/>
          </a:prstGeom>
          <a:noFill/>
          <a:ln w="9525">
            <a:noFill/>
            <a:miter lim="800000"/>
            <a:headEnd/>
            <a:tailEnd/>
          </a:ln>
        </p:spPr>
        <p:txBody>
          <a:bodyPr/>
          <a:lstStyle/>
          <a:p>
            <a:pPr marL="342900" indent="-342900">
              <a:spcBef>
                <a:spcPct val="20000"/>
              </a:spcBef>
              <a:buClr>
                <a:srgbClr val="DF011B"/>
              </a:buClr>
              <a:buFont typeface="Wingdings" pitchFamily="2" charset="2"/>
              <a:buNone/>
            </a:pPr>
            <a:endParaRPr lang="en-US" sz="3200" dirty="0">
              <a:solidFill>
                <a:srgbClr val="000000"/>
              </a:solidFill>
            </a:endParaRPr>
          </a:p>
          <a:p>
            <a:pPr marL="342900" indent="-342900" eaLnBrk="0" hangingPunct="0">
              <a:spcBef>
                <a:spcPct val="20000"/>
              </a:spcBef>
              <a:buClr>
                <a:srgbClr val="DF011B"/>
              </a:buClr>
              <a:buFont typeface="Wingdings" pitchFamily="2" charset="2"/>
              <a:buChar char="§"/>
            </a:pPr>
            <a:endParaRPr lang="en-US" sz="3200" dirty="0">
              <a:solidFill>
                <a:srgbClr val="000000"/>
              </a:solidFill>
            </a:endParaRPr>
          </a:p>
        </p:txBody>
      </p:sp>
      <p:sp>
        <p:nvSpPr>
          <p:cNvPr id="5" name="Title 4"/>
          <p:cNvSpPr>
            <a:spLocks noGrp="1"/>
          </p:cNvSpPr>
          <p:nvPr>
            <p:ph type="title"/>
          </p:nvPr>
        </p:nvSpPr>
        <p:spPr/>
        <p:txBody>
          <a:bodyPr>
            <a:normAutofit/>
          </a:bodyPr>
          <a:lstStyle/>
          <a:p>
            <a:pPr algn="ctr"/>
            <a:r>
              <a:rPr lang="en-US" b="1" dirty="0" smtClean="0"/>
              <a:t>The Simple Answer</a:t>
            </a:r>
            <a:endParaRPr lang="en-US" dirty="0"/>
          </a:p>
        </p:txBody>
      </p:sp>
      <p:sp>
        <p:nvSpPr>
          <p:cNvPr id="6" name="Content Placeholder 5"/>
          <p:cNvSpPr>
            <a:spLocks noGrp="1"/>
          </p:cNvSpPr>
          <p:nvPr>
            <p:ph sz="quarter" idx="1"/>
          </p:nvPr>
        </p:nvSpPr>
        <p:spPr>
          <a:xfrm>
            <a:off x="990600" y="1981200"/>
            <a:ext cx="7772400" cy="4572000"/>
          </a:xfrm>
        </p:spPr>
        <p:txBody>
          <a:bodyPr/>
          <a:lstStyle/>
          <a:p>
            <a:pPr marL="342900" indent="-342900">
              <a:spcBef>
                <a:spcPct val="20000"/>
              </a:spcBef>
              <a:buClr>
                <a:srgbClr val="DF011B"/>
              </a:buClr>
              <a:buFont typeface="Wingdings" pitchFamily="2" charset="2"/>
              <a:buNone/>
            </a:pPr>
            <a:r>
              <a:rPr lang="en-US" sz="2800" dirty="0" smtClean="0">
                <a:solidFill>
                  <a:srgbClr val="000000"/>
                </a:solidFill>
              </a:rPr>
              <a:t>An evidence-based program has been:</a:t>
            </a:r>
          </a:p>
          <a:p>
            <a:pPr marL="342900" indent="-342900">
              <a:spcBef>
                <a:spcPct val="20000"/>
              </a:spcBef>
              <a:buClr>
                <a:schemeClr val="accent1"/>
              </a:buClr>
              <a:buFontTx/>
              <a:buChar char="•"/>
            </a:pPr>
            <a:r>
              <a:rPr lang="en-US" sz="2800" dirty="0" smtClean="0">
                <a:solidFill>
                  <a:srgbClr val="000000"/>
                </a:solidFill>
              </a:rPr>
              <a:t>Implemented </a:t>
            </a:r>
          </a:p>
          <a:p>
            <a:pPr marL="342900" indent="-342900">
              <a:spcBef>
                <a:spcPct val="20000"/>
              </a:spcBef>
              <a:buClr>
                <a:schemeClr val="accent1"/>
              </a:buClr>
              <a:buFontTx/>
              <a:buChar char="•"/>
            </a:pPr>
            <a:r>
              <a:rPr lang="en-US" sz="2800" dirty="0" smtClean="0">
                <a:solidFill>
                  <a:srgbClr val="000000"/>
                </a:solidFill>
              </a:rPr>
              <a:t>Evaluated</a:t>
            </a:r>
          </a:p>
          <a:p>
            <a:pPr marL="342900" indent="-342900">
              <a:spcBef>
                <a:spcPct val="20000"/>
              </a:spcBef>
              <a:buClr>
                <a:schemeClr val="accent1"/>
              </a:buClr>
              <a:buFontTx/>
              <a:buChar char="•"/>
            </a:pPr>
            <a:r>
              <a:rPr lang="en-US" sz="2800" dirty="0" smtClean="0">
                <a:solidFill>
                  <a:srgbClr val="000000"/>
                </a:solidFill>
              </a:rPr>
              <a:t>Found to be effective</a:t>
            </a:r>
            <a:endParaRPr lang="en-US" dirty="0"/>
          </a:p>
        </p:txBody>
      </p:sp>
      <p:sp>
        <p:nvSpPr>
          <p:cNvPr id="7" name="Rectangle 6"/>
          <p:cNvSpPr/>
          <p:nvPr/>
        </p:nvSpPr>
        <p:spPr>
          <a:xfrm>
            <a:off x="914400" y="4419600"/>
            <a:ext cx="6934200" cy="646331"/>
          </a:xfrm>
          <a:prstGeom prst="rect">
            <a:avLst/>
          </a:prstGeom>
        </p:spPr>
        <p:txBody>
          <a:bodyPr wrap="square">
            <a:spAutoFit/>
          </a:bodyPr>
          <a:lstStyle/>
          <a:p>
            <a:pPr>
              <a:buFont typeface="Wingdings" pitchFamily="2" charset="2"/>
              <a:buNone/>
            </a:pPr>
            <a:r>
              <a:rPr lang="en-US" dirty="0">
                <a:solidFill>
                  <a:srgbClr val="009DD9"/>
                </a:solidFill>
              </a:rPr>
              <a:t>Tip – Make sure your partners/collaborators have the same understanding of the term “evidence-based.”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704850" y="942975"/>
            <a:ext cx="8229600" cy="1143000"/>
          </a:xfrm>
          <a:prstGeom prst="rect">
            <a:avLst/>
          </a:prstGeom>
          <a:noFill/>
          <a:ln w="9525">
            <a:noFill/>
            <a:miter lim="800000"/>
            <a:headEnd/>
            <a:tailEnd/>
          </a:ln>
        </p:spPr>
        <p:txBody>
          <a:bodyPr anchor="ctr"/>
          <a:lstStyle/>
          <a:p>
            <a:pPr algn="ctr" eaLnBrk="0" hangingPunct="0">
              <a:defRPr/>
            </a:pPr>
            <a:endParaRPr lang="en-US" sz="3400" b="1" kern="0" dirty="0">
              <a:solidFill>
                <a:srgbClr val="04617B"/>
              </a:solidFill>
            </a:endParaRPr>
          </a:p>
        </p:txBody>
      </p:sp>
      <p:sp>
        <p:nvSpPr>
          <p:cNvPr id="3" name="Rectangle 3"/>
          <p:cNvSpPr txBox="1">
            <a:spLocks noChangeArrowheads="1"/>
          </p:cNvSpPr>
          <p:nvPr/>
        </p:nvSpPr>
        <p:spPr bwMode="auto">
          <a:xfrm>
            <a:off x="1066800" y="2128838"/>
            <a:ext cx="7620000" cy="4271962"/>
          </a:xfrm>
          <a:prstGeom prst="rect">
            <a:avLst/>
          </a:prstGeom>
          <a:noFill/>
          <a:ln w="9525">
            <a:noFill/>
            <a:miter lim="800000"/>
            <a:headEnd/>
            <a:tailEnd/>
          </a:ln>
        </p:spPr>
        <p:txBody>
          <a:bodyPr/>
          <a:lstStyle/>
          <a:p>
            <a:pPr marL="342900" indent="-342900" eaLnBrk="0" hangingPunct="0">
              <a:spcBef>
                <a:spcPct val="20000"/>
              </a:spcBef>
              <a:buFont typeface="Wingdings" pitchFamily="2" charset="2"/>
              <a:buNone/>
              <a:defRPr/>
            </a:pPr>
            <a:r>
              <a:rPr lang="en-US" sz="3200" kern="0" dirty="0">
                <a:solidFill>
                  <a:prstClr val="black"/>
                </a:solidFill>
              </a:rPr>
              <a:t>“...the development, implementation, and evaluation of </a:t>
            </a:r>
            <a:r>
              <a:rPr lang="en-US" sz="3200" u="sng" kern="0" dirty="0">
                <a:solidFill>
                  <a:prstClr val="black"/>
                </a:solidFill>
              </a:rPr>
              <a:t>effective</a:t>
            </a:r>
            <a:r>
              <a:rPr lang="en-US" sz="3200" kern="0" dirty="0">
                <a:solidFill>
                  <a:prstClr val="black"/>
                </a:solidFill>
              </a:rPr>
              <a:t> cancer education and screening programs </a:t>
            </a:r>
            <a:r>
              <a:rPr lang="en-US" sz="3200" i="1" kern="0" dirty="0">
                <a:solidFill>
                  <a:prstClr val="black"/>
                </a:solidFill>
              </a:rPr>
              <a:t>through systematic uses of data and research information, and appropriate use of theory-based program planning models</a:t>
            </a:r>
            <a:r>
              <a:rPr lang="en-US" sz="3200" kern="0" dirty="0">
                <a:solidFill>
                  <a:prstClr val="black"/>
                </a:solidFill>
              </a:rPr>
              <a:t>.”</a:t>
            </a:r>
          </a:p>
          <a:p>
            <a:pPr marL="342900" indent="-342900" eaLnBrk="0" hangingPunct="0">
              <a:spcBef>
                <a:spcPct val="20000"/>
              </a:spcBef>
              <a:buFont typeface="Wingdings" pitchFamily="2" charset="2"/>
              <a:buNone/>
              <a:defRPr/>
            </a:pPr>
            <a:r>
              <a:rPr lang="en-US" sz="2000" kern="0" dirty="0">
                <a:solidFill>
                  <a:srgbClr val="04617B"/>
                </a:solidFill>
              </a:rPr>
              <a:t>	</a:t>
            </a:r>
          </a:p>
          <a:p>
            <a:pPr marL="342900" indent="-342900" eaLnBrk="0" hangingPunct="0">
              <a:spcBef>
                <a:spcPct val="20000"/>
              </a:spcBef>
              <a:buFont typeface="Wingdings" pitchFamily="2" charset="2"/>
              <a:buNone/>
              <a:defRPr/>
            </a:pPr>
            <a:r>
              <a:rPr lang="en-US" sz="2000" kern="0" dirty="0">
                <a:solidFill>
                  <a:srgbClr val="04617B"/>
                </a:solidFill>
              </a:rPr>
              <a:t>Adapted from Brownson et al., </a:t>
            </a:r>
            <a:br>
              <a:rPr lang="en-US" sz="2000" kern="0" dirty="0">
                <a:solidFill>
                  <a:srgbClr val="04617B"/>
                </a:solidFill>
              </a:rPr>
            </a:br>
            <a:r>
              <a:rPr lang="en-US" sz="2000" i="1" kern="0" dirty="0">
                <a:solidFill>
                  <a:srgbClr val="04617B"/>
                </a:solidFill>
              </a:rPr>
              <a:t>J Public Health Management Practice </a:t>
            </a:r>
            <a:r>
              <a:rPr lang="en-US" sz="2000" kern="0" dirty="0">
                <a:solidFill>
                  <a:srgbClr val="04617B"/>
                </a:solidFill>
              </a:rPr>
              <a:t>1999,5:86-97</a:t>
            </a:r>
          </a:p>
        </p:txBody>
      </p:sp>
      <p:sp>
        <p:nvSpPr>
          <p:cNvPr id="4" name="Title 3"/>
          <p:cNvSpPr>
            <a:spLocks noGrp="1"/>
          </p:cNvSpPr>
          <p:nvPr>
            <p:ph type="title"/>
          </p:nvPr>
        </p:nvSpPr>
        <p:spPr>
          <a:xfrm>
            <a:off x="914400" y="609600"/>
            <a:ext cx="7772400" cy="1219200"/>
          </a:xfrm>
        </p:spPr>
        <p:txBody>
          <a:bodyPr>
            <a:normAutofit fontScale="90000"/>
          </a:bodyPr>
          <a:lstStyle/>
          <a:p>
            <a:r>
              <a:rPr lang="en-US" b="1" kern="0" dirty="0" smtClean="0"/>
              <a:t>What is Evidence-Based Cancer Control?</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algn="ctr"/>
            <a:r>
              <a:rPr lang="en-US" b="1" smtClean="0"/>
              <a:t>Your Experience</a:t>
            </a:r>
            <a:endParaRPr lang="en-US" smtClean="0"/>
          </a:p>
        </p:txBody>
      </p:sp>
      <p:sp>
        <p:nvSpPr>
          <p:cNvPr id="62467" name="Content Placeholder 2"/>
          <p:cNvSpPr>
            <a:spLocks noGrp="1"/>
          </p:cNvSpPr>
          <p:nvPr>
            <p:ph idx="1"/>
          </p:nvPr>
        </p:nvSpPr>
        <p:spPr>
          <a:xfrm>
            <a:off x="914400" y="1447800"/>
            <a:ext cx="5867400" cy="4572000"/>
          </a:xfrm>
        </p:spPr>
        <p:txBody>
          <a:bodyPr/>
          <a:lstStyle/>
          <a:p>
            <a:pPr eaLnBrk="1" hangingPunct="1">
              <a:buFont typeface="Wingdings" pitchFamily="2" charset="2"/>
              <a:buNone/>
            </a:pPr>
            <a:r>
              <a:rPr lang="en-US" sz="2800" b="1" dirty="0" smtClean="0"/>
              <a:t>What has your experience been with evidence-based programs?</a:t>
            </a:r>
          </a:p>
          <a:p>
            <a:pPr lvl="1" eaLnBrk="1" hangingPunct="1">
              <a:buClr>
                <a:schemeClr val="accent1"/>
              </a:buClr>
            </a:pPr>
            <a:r>
              <a:rPr lang="en-US" sz="2800" dirty="0" smtClean="0"/>
              <a:t>Where have you heard of them before? </a:t>
            </a:r>
          </a:p>
          <a:p>
            <a:pPr lvl="1" eaLnBrk="1" hangingPunct="1">
              <a:buClr>
                <a:schemeClr val="accent1"/>
              </a:buClr>
            </a:pPr>
            <a:r>
              <a:rPr lang="en-US" sz="2800" dirty="0" smtClean="0"/>
              <a:t>Have any of you used these programs in the past? </a:t>
            </a:r>
          </a:p>
          <a:p>
            <a:endParaRPr lang="en-US" dirty="0" smtClean="0"/>
          </a:p>
        </p:txBody>
      </p:sp>
      <p:pic>
        <p:nvPicPr>
          <p:cNvPr id="2050" name="Picture 2"/>
          <p:cNvPicPr>
            <a:picLocks noChangeAspect="1" noChangeArrowheads="1"/>
          </p:cNvPicPr>
          <p:nvPr/>
        </p:nvPicPr>
        <p:blipFill>
          <a:blip r:embed="rId3" cstate="print"/>
          <a:srcRect/>
          <a:stretch>
            <a:fillRect/>
          </a:stretch>
        </p:blipFill>
        <p:spPr bwMode="auto">
          <a:xfrm>
            <a:off x="6553200" y="3505200"/>
            <a:ext cx="2286000" cy="2723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8"/>
          <p:cNvSpPr>
            <a:spLocks noGrp="1" noChangeArrowheads="1"/>
          </p:cNvSpPr>
          <p:nvPr>
            <p:ph type="title"/>
          </p:nvPr>
        </p:nvSpPr>
        <p:spPr/>
        <p:txBody>
          <a:bodyPr>
            <a:normAutofit/>
          </a:bodyPr>
          <a:lstStyle/>
          <a:p>
            <a:r>
              <a:rPr lang="en-US" sz="3600" b="1" dirty="0" smtClean="0"/>
              <a:t>Advantages of “EBPs”</a:t>
            </a:r>
          </a:p>
        </p:txBody>
      </p:sp>
      <p:sp>
        <p:nvSpPr>
          <p:cNvPr id="53251" name="Rectangle 19"/>
          <p:cNvSpPr>
            <a:spLocks noGrp="1" noChangeArrowheads="1"/>
          </p:cNvSpPr>
          <p:nvPr>
            <p:ph type="body" idx="1"/>
          </p:nvPr>
        </p:nvSpPr>
        <p:spPr>
          <a:xfrm>
            <a:off x="1125538" y="1897063"/>
            <a:ext cx="7772400" cy="4114800"/>
          </a:xfrm>
        </p:spPr>
        <p:txBody>
          <a:bodyPr/>
          <a:lstStyle/>
          <a:p>
            <a:r>
              <a:rPr lang="en-US" smtClean="0"/>
              <a:t>Demonstrated to work in the study populations</a:t>
            </a:r>
          </a:p>
          <a:p>
            <a:r>
              <a:rPr lang="en-US" smtClean="0"/>
              <a:t>Cost-effective</a:t>
            </a:r>
          </a:p>
          <a:p>
            <a:r>
              <a:rPr lang="en-US" smtClean="0"/>
              <a:t>Shortens development time</a:t>
            </a:r>
          </a:p>
          <a:p>
            <a:r>
              <a:rPr lang="en-US" smtClean="0"/>
              <a:t>Can reduce research time</a:t>
            </a:r>
          </a:p>
          <a:p>
            <a:r>
              <a:rPr lang="en-US" smtClean="0"/>
              <a:t>Can help focus the evaluation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77900" y="647700"/>
            <a:ext cx="7772400" cy="1143000"/>
          </a:xfrm>
          <a:prstGeom prst="rect">
            <a:avLst/>
          </a:prstGeom>
          <a:noFill/>
          <a:ln w="9525">
            <a:noFill/>
            <a:miter lim="800000"/>
            <a:headEnd/>
            <a:tailEnd/>
          </a:ln>
        </p:spPr>
        <p:txBody>
          <a:bodyPr anchor="ctr"/>
          <a:lstStyle/>
          <a:p>
            <a:pPr eaLnBrk="0" hangingPunct="0">
              <a:defRPr/>
            </a:pPr>
            <a:endParaRPr lang="en-US" sz="3600" kern="0" dirty="0">
              <a:solidFill>
                <a:srgbClr val="DF011B"/>
              </a:solidFill>
              <a:latin typeface="Arial"/>
            </a:endParaRPr>
          </a:p>
        </p:txBody>
      </p:sp>
      <p:sp>
        <p:nvSpPr>
          <p:cNvPr id="54276" name="Subtitle 2"/>
          <p:cNvSpPr txBox="1">
            <a:spLocks/>
          </p:cNvSpPr>
          <p:nvPr/>
        </p:nvSpPr>
        <p:spPr bwMode="auto">
          <a:xfrm>
            <a:off x="1354138" y="3479800"/>
            <a:ext cx="7027862" cy="1752600"/>
          </a:xfrm>
          <a:prstGeom prst="rect">
            <a:avLst/>
          </a:prstGeom>
          <a:noFill/>
          <a:ln w="9525">
            <a:noFill/>
            <a:miter lim="800000"/>
            <a:headEnd/>
            <a:tailEnd/>
          </a:ln>
        </p:spPr>
        <p:txBody>
          <a:bodyPr/>
          <a:lstStyle/>
          <a:p>
            <a:pPr eaLnBrk="0" hangingPunct="0">
              <a:spcBef>
                <a:spcPct val="20000"/>
              </a:spcBef>
              <a:buClr>
                <a:srgbClr val="DF011B"/>
              </a:buClr>
              <a:buFont typeface="Wingdings" pitchFamily="2" charset="2"/>
              <a:buNone/>
            </a:pPr>
            <a:r>
              <a:rPr lang="en-US" sz="3600">
                <a:solidFill>
                  <a:srgbClr val="000000"/>
                </a:solidFill>
              </a:rPr>
              <a:t>What are some perceived barriers to using evidence-based programs?</a:t>
            </a:r>
          </a:p>
        </p:txBody>
      </p:sp>
      <p:pic>
        <p:nvPicPr>
          <p:cNvPr id="6" name="Picture 8" descr="MCj03979030000[1]"/>
          <p:cNvPicPr>
            <a:picLocks noChangeAspect="1" noChangeArrowheads="1"/>
          </p:cNvPicPr>
          <p:nvPr/>
        </p:nvPicPr>
        <p:blipFill>
          <a:blip r:embed="rId3" cstate="print">
            <a:duotone>
              <a:schemeClr val="accent3">
                <a:shade val="45000"/>
                <a:satMod val="135000"/>
              </a:schemeClr>
              <a:prstClr val="white"/>
            </a:duotone>
          </a:blip>
          <a:srcRect/>
          <a:stretch>
            <a:fillRect/>
          </a:stretch>
        </p:blipFill>
        <p:spPr bwMode="auto">
          <a:xfrm>
            <a:off x="4191000" y="2133600"/>
            <a:ext cx="919162" cy="952500"/>
          </a:xfrm>
          <a:prstGeom prst="rect">
            <a:avLst/>
          </a:prstGeom>
          <a:noFill/>
          <a:ln w="9525">
            <a:noFill/>
            <a:miter lim="800000"/>
            <a:headEnd/>
            <a:tailEnd/>
          </a:ln>
        </p:spPr>
      </p:pic>
      <p:sp>
        <p:nvSpPr>
          <p:cNvPr id="7" name="Title 5"/>
          <p:cNvSpPr txBox="1">
            <a:spLocks/>
          </p:cNvSpPr>
          <p:nvPr/>
        </p:nvSpPr>
        <p:spPr>
          <a:xfrm>
            <a:off x="914400" y="609600"/>
            <a:ext cx="7772400" cy="838200"/>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txBody>
          <a:bodyPr>
            <a:normAutofit/>
          </a:bodyPr>
          <a:lstStyle/>
          <a:p>
            <a:pPr algn="ctr">
              <a:spcBef>
                <a:spcPct val="0"/>
              </a:spcBef>
              <a:defRPr/>
            </a:pPr>
            <a:r>
              <a:rPr lang="en-US" sz="4000" b="1" dirty="0">
                <a:solidFill>
                  <a:srgbClr val="04617B"/>
                </a:solidFill>
              </a:rPr>
              <a:t>Question</a:t>
            </a:r>
            <a:endParaRPr lang="en-US" sz="4000" dirty="0">
              <a:solidFill>
                <a:srgbClr val="04617B"/>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029200" y="1676400"/>
            <a:ext cx="3733800" cy="434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634" name="Title 1"/>
          <p:cNvSpPr>
            <a:spLocks noGrp="1"/>
          </p:cNvSpPr>
          <p:nvPr>
            <p:ph type="title"/>
          </p:nvPr>
        </p:nvSpPr>
        <p:spPr>
          <a:xfrm>
            <a:off x="457200" y="609600"/>
            <a:ext cx="8229600" cy="990600"/>
          </a:xfrm>
        </p:spPr>
        <p:txBody>
          <a:bodyPr>
            <a:noAutofit/>
          </a:bodyPr>
          <a:lstStyle/>
          <a:p>
            <a:pPr algn="ctr"/>
            <a:r>
              <a:rPr lang="en-US" sz="3200" b="1" dirty="0" smtClean="0"/>
              <a:t>Perceived disadvantages to adopting Evidence-Based Programs</a:t>
            </a:r>
          </a:p>
        </p:txBody>
      </p:sp>
      <p:sp>
        <p:nvSpPr>
          <p:cNvPr id="69635" name="Text Placeholder 2"/>
          <p:cNvSpPr>
            <a:spLocks noGrp="1"/>
          </p:cNvSpPr>
          <p:nvPr>
            <p:ph type="body" idx="1"/>
          </p:nvPr>
        </p:nvSpPr>
        <p:spPr>
          <a:xfrm>
            <a:off x="914400" y="1447800"/>
            <a:ext cx="4040188" cy="639763"/>
          </a:xfrm>
        </p:spPr>
        <p:txBody>
          <a:bodyPr/>
          <a:lstStyle/>
          <a:p>
            <a:pPr algn="ctr"/>
            <a:r>
              <a:rPr lang="en-US" sz="2800" i="1" u="sng" smtClean="0">
                <a:latin typeface="Times New Roman" pitchFamily="18" charset="0"/>
                <a:cs typeface="Times New Roman" pitchFamily="18" charset="0"/>
              </a:rPr>
              <a:t>Perceived barriers</a:t>
            </a:r>
          </a:p>
        </p:txBody>
      </p:sp>
      <p:sp>
        <p:nvSpPr>
          <p:cNvPr id="4" name="Content Placeholder 3"/>
          <p:cNvSpPr>
            <a:spLocks noGrp="1"/>
          </p:cNvSpPr>
          <p:nvPr>
            <p:ph sz="half" idx="2"/>
          </p:nvPr>
        </p:nvSpPr>
        <p:spPr>
          <a:xfrm>
            <a:off x="1066800" y="2057400"/>
            <a:ext cx="4038600" cy="4068763"/>
          </a:xfrm>
        </p:spPr>
        <p:txBody>
          <a:bodyPr>
            <a:normAutofit lnSpcReduction="10000"/>
          </a:bodyPr>
          <a:lstStyle/>
          <a:p>
            <a:pPr marL="514350" indent="-514350">
              <a:buFont typeface="+mj-lt"/>
              <a:buAutoNum type="arabicPeriod"/>
              <a:defRPr/>
            </a:pPr>
            <a:r>
              <a:rPr lang="en-US" dirty="0" smtClean="0"/>
              <a:t>Ownership/ creativity limits</a:t>
            </a:r>
          </a:p>
          <a:p>
            <a:pPr>
              <a:buFont typeface="+mj-lt"/>
              <a:buAutoNum type="arabicPeriod"/>
              <a:defRPr/>
            </a:pPr>
            <a:endParaRPr lang="en-US" sz="1200" dirty="0" smtClean="0"/>
          </a:p>
          <a:p>
            <a:pPr marL="514350" indent="-514350">
              <a:buFont typeface="+mj-lt"/>
              <a:buAutoNum type="arabicPeriod"/>
              <a:defRPr/>
            </a:pPr>
            <a:r>
              <a:rPr lang="en-US" dirty="0" smtClean="0"/>
              <a:t>Cost</a:t>
            </a:r>
          </a:p>
          <a:p>
            <a:pPr>
              <a:buFont typeface="+mj-lt"/>
              <a:buAutoNum type="arabicPeriod"/>
              <a:defRPr/>
            </a:pPr>
            <a:endParaRPr lang="en-US" sz="1200" dirty="0" smtClean="0"/>
          </a:p>
          <a:p>
            <a:pPr marL="514350" indent="-514350">
              <a:buFont typeface="+mj-lt"/>
              <a:buAutoNum type="arabicPeriod"/>
              <a:defRPr/>
            </a:pPr>
            <a:r>
              <a:rPr lang="en-US" dirty="0" smtClean="0"/>
              <a:t>Too scientific</a:t>
            </a:r>
          </a:p>
          <a:p>
            <a:pPr>
              <a:buFont typeface="+mj-lt"/>
              <a:buAutoNum type="arabicPeriod"/>
              <a:defRPr/>
            </a:pPr>
            <a:endParaRPr lang="en-US" sz="1200" dirty="0" smtClean="0"/>
          </a:p>
          <a:p>
            <a:pPr marL="514350" indent="-514350">
              <a:buFont typeface="+mj-lt"/>
              <a:buAutoNum type="arabicPeriod"/>
              <a:defRPr/>
            </a:pPr>
            <a:r>
              <a:rPr lang="en-US" dirty="0" smtClean="0"/>
              <a:t>My community is unique, an EBP will not be appropriate for this audience</a:t>
            </a:r>
            <a:endParaRPr lang="en-US" dirty="0"/>
          </a:p>
        </p:txBody>
      </p:sp>
      <p:sp>
        <p:nvSpPr>
          <p:cNvPr id="69637" name="Text Placeholder 4"/>
          <p:cNvSpPr>
            <a:spLocks noGrp="1"/>
          </p:cNvSpPr>
          <p:nvPr>
            <p:ph type="body" sz="quarter" idx="3"/>
          </p:nvPr>
        </p:nvSpPr>
        <p:spPr>
          <a:xfrm>
            <a:off x="4648200" y="1524000"/>
            <a:ext cx="4041775" cy="563563"/>
          </a:xfrm>
        </p:spPr>
        <p:txBody>
          <a:bodyPr/>
          <a:lstStyle/>
          <a:p>
            <a:pPr algn="ctr"/>
            <a:r>
              <a:rPr lang="en-US" sz="2800" i="1" u="sng" dirty="0" smtClean="0">
                <a:latin typeface="Times New Roman" pitchFamily="18" charset="0"/>
                <a:cs typeface="Times New Roman" pitchFamily="18" charset="0"/>
              </a:rPr>
              <a:t>Possible solutions</a:t>
            </a:r>
          </a:p>
        </p:txBody>
      </p:sp>
      <p:sp>
        <p:nvSpPr>
          <p:cNvPr id="6" name="Content Placeholder 5"/>
          <p:cNvSpPr>
            <a:spLocks noGrp="1"/>
          </p:cNvSpPr>
          <p:nvPr>
            <p:ph sz="quarter" idx="4"/>
          </p:nvPr>
        </p:nvSpPr>
        <p:spPr>
          <a:xfrm>
            <a:off x="5029200" y="2057400"/>
            <a:ext cx="3813175" cy="4038600"/>
          </a:xfrm>
        </p:spPr>
        <p:txBody>
          <a:bodyPr>
            <a:normAutofit fontScale="92500" lnSpcReduction="20000"/>
          </a:bodyPr>
          <a:lstStyle/>
          <a:p>
            <a:pPr marL="514350" indent="-514350">
              <a:buFont typeface="+mj-lt"/>
              <a:buAutoNum type="arabicPeriod"/>
              <a:defRPr/>
            </a:pPr>
            <a:r>
              <a:rPr lang="en-US" dirty="0" smtClean="0"/>
              <a:t>Customize/ Brand</a:t>
            </a:r>
            <a:br>
              <a:rPr lang="en-US" dirty="0" smtClean="0"/>
            </a:br>
            <a:endParaRPr lang="en-US" dirty="0" smtClean="0"/>
          </a:p>
          <a:p>
            <a:pPr marL="514350" indent="-514350">
              <a:buNone/>
              <a:defRPr/>
            </a:pPr>
            <a:r>
              <a:rPr lang="en-US" dirty="0" smtClean="0"/>
              <a:t>	Do less formative research</a:t>
            </a:r>
          </a:p>
          <a:p>
            <a:pPr>
              <a:buFont typeface="+mj-lt"/>
              <a:buAutoNum type="arabicPeriod"/>
              <a:defRPr/>
            </a:pPr>
            <a:endParaRPr lang="en-US" sz="1200" dirty="0" smtClean="0"/>
          </a:p>
          <a:p>
            <a:pPr marL="514350" indent="-514350">
              <a:buFont typeface="+mj-lt"/>
              <a:buAutoNum type="arabicPeriod" startAt="2"/>
              <a:defRPr/>
            </a:pPr>
            <a:r>
              <a:rPr lang="en-US" dirty="0" smtClean="0"/>
              <a:t>Pick a program that fits your budget</a:t>
            </a:r>
          </a:p>
          <a:p>
            <a:pPr>
              <a:buFont typeface="+mj-lt"/>
              <a:buAutoNum type="arabicPeriod" startAt="2"/>
              <a:defRPr/>
            </a:pPr>
            <a:endParaRPr lang="en-US" sz="1200" dirty="0" smtClean="0"/>
          </a:p>
          <a:p>
            <a:pPr marL="514350" indent="-514350">
              <a:buFont typeface="+mj-lt"/>
              <a:buAutoNum type="arabicPeriod" startAt="2"/>
              <a:defRPr/>
            </a:pPr>
            <a:r>
              <a:rPr lang="en-US" dirty="0" smtClean="0"/>
              <a:t>Use the evaluation of EBP</a:t>
            </a:r>
          </a:p>
          <a:p>
            <a:pPr>
              <a:buFont typeface="+mj-lt"/>
              <a:buAutoNum type="arabicPeriod" startAt="2"/>
              <a:defRPr/>
            </a:pPr>
            <a:endParaRPr lang="en-US" sz="1200" dirty="0" smtClean="0"/>
          </a:p>
          <a:p>
            <a:pPr marL="514350" indent="-514350">
              <a:buFont typeface="+mj-lt"/>
              <a:buAutoNum type="arabicPeriod" startAt="2"/>
              <a:defRPr/>
            </a:pPr>
            <a:r>
              <a:rPr lang="en-US" dirty="0" smtClean="0"/>
              <a:t>Adapt, Adapt, Adapt!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6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normAutofit fontScale="90000"/>
          </a:bodyPr>
          <a:lstStyle/>
          <a:p>
            <a:pPr eaLnBrk="1" hangingPunct="1"/>
            <a:r>
              <a:rPr lang="en-US" b="1" dirty="0" smtClean="0"/>
              <a:t>Resources for Evidence Programs</a:t>
            </a:r>
          </a:p>
        </p:txBody>
      </p:sp>
      <p:sp>
        <p:nvSpPr>
          <p:cNvPr id="81923" name="Content Placeholder 2"/>
          <p:cNvSpPr>
            <a:spLocks noGrp="1"/>
          </p:cNvSpPr>
          <p:nvPr>
            <p:ph idx="1"/>
          </p:nvPr>
        </p:nvSpPr>
        <p:spPr>
          <a:xfrm>
            <a:off x="838200" y="1336675"/>
            <a:ext cx="7848600" cy="4530725"/>
          </a:xfrm>
        </p:spPr>
        <p:txBody>
          <a:bodyPr>
            <a:normAutofit lnSpcReduction="10000"/>
          </a:bodyPr>
          <a:lstStyle/>
          <a:p>
            <a:pPr eaLnBrk="1" hangingPunct="1">
              <a:lnSpc>
                <a:spcPct val="150000"/>
              </a:lnSpc>
            </a:pPr>
            <a:r>
              <a:rPr lang="en-US" sz="2800" dirty="0" smtClean="0"/>
              <a:t>Guide to Community Preventive Services</a:t>
            </a:r>
          </a:p>
          <a:p>
            <a:pPr eaLnBrk="1" hangingPunct="1">
              <a:lnSpc>
                <a:spcPct val="150000"/>
              </a:lnSpc>
            </a:pPr>
            <a:r>
              <a:rPr lang="en-US" sz="2800" dirty="0" smtClean="0"/>
              <a:t>Agency for Healthcare Research and Quality (AHRQ)</a:t>
            </a:r>
          </a:p>
          <a:p>
            <a:pPr eaLnBrk="1" hangingPunct="1">
              <a:lnSpc>
                <a:spcPct val="150000"/>
              </a:lnSpc>
            </a:pPr>
            <a:r>
              <a:rPr lang="en-US" sz="2800" dirty="0" smtClean="0"/>
              <a:t>Cancer Control P.L.A.N.E.T. </a:t>
            </a:r>
          </a:p>
          <a:p>
            <a:pPr lvl="1" eaLnBrk="1" hangingPunct="1">
              <a:lnSpc>
                <a:spcPct val="150000"/>
              </a:lnSpc>
            </a:pPr>
            <a:r>
              <a:rPr lang="en-US" sz="2400" dirty="0" smtClean="0"/>
              <a:t>Research-Tested Intervention Programs (RTIPs)</a:t>
            </a:r>
          </a:p>
          <a:p>
            <a:pPr eaLnBrk="1" hangingPunct="1">
              <a:lnSpc>
                <a:spcPct val="150000"/>
              </a:lnSpc>
            </a:pPr>
            <a:r>
              <a:rPr lang="en-US" sz="2800" dirty="0" smtClean="0"/>
              <a:t>National Registry of Evidence-based Programs and Practices (NREPP)	</a:t>
            </a:r>
          </a:p>
          <a:p>
            <a:pPr eaLnBrk="1" hangingPunct="1"/>
            <a:endParaRPr lang="en-US" sz="2800" dirty="0" smtClean="0"/>
          </a:p>
        </p:txBody>
      </p:sp>
      <p:sp>
        <p:nvSpPr>
          <p:cNvPr id="4" name="Rectangle 3"/>
          <p:cNvSpPr/>
          <p:nvPr/>
        </p:nvSpPr>
        <p:spPr>
          <a:xfrm>
            <a:off x="1600200" y="5943600"/>
            <a:ext cx="7162800" cy="523220"/>
          </a:xfrm>
          <a:prstGeom prst="rect">
            <a:avLst/>
          </a:prstGeom>
        </p:spPr>
        <p:txBody>
          <a:bodyPr wrap="square">
            <a:spAutoFit/>
          </a:bodyPr>
          <a:lstStyle/>
          <a:p>
            <a:pPr marL="0" lvl="1"/>
            <a:r>
              <a:rPr lang="en-US" sz="1400" dirty="0">
                <a:solidFill>
                  <a:prstClr val="black"/>
                </a:solidFill>
              </a:rPr>
              <a:t>See UWW Module 3 - Handout #3: Alternative Sources for Evidence-Based </a:t>
            </a:r>
            <a:r>
              <a:rPr lang="en-US" sz="1400" dirty="0" smtClean="0">
                <a:solidFill>
                  <a:prstClr val="black"/>
                </a:solidFill>
              </a:rPr>
              <a:t>Programs—</a:t>
            </a:r>
          </a:p>
          <a:p>
            <a:pPr marL="0" lvl="1"/>
            <a:r>
              <a:rPr lang="en-US" sz="1400" dirty="0" smtClean="0">
                <a:solidFill>
                  <a:prstClr val="black"/>
                </a:solidFill>
                <a:hlinkClick r:id="rId3"/>
              </a:rPr>
              <a:t>http://cancercontrol.cancer.gov/use_what_works/mod3/Module_3_Handout_3.pdf</a:t>
            </a:r>
            <a:r>
              <a:rPr lang="en-US" sz="1400" dirty="0" smtClean="0">
                <a:solidFill>
                  <a:prstClr val="black"/>
                </a:solidFill>
              </a:rPr>
              <a:t> </a:t>
            </a:r>
            <a:endParaRPr lang="en-US" sz="1400" dirty="0">
              <a:solidFill>
                <a:prstClr val="black"/>
              </a:solidFill>
            </a:endParaRPr>
          </a:p>
        </p:txBody>
      </p:sp>
      <p:sp>
        <p:nvSpPr>
          <p:cNvPr id="5" name="Document" descr="Graphic noting a handout."/>
          <p:cNvSpPr>
            <a:spLocks noEditPoints="1" noChangeArrowheads="1"/>
          </p:cNvSpPr>
          <p:nvPr/>
        </p:nvSpPr>
        <p:spPr bwMode="auto">
          <a:xfrm>
            <a:off x="1295400" y="6019800"/>
            <a:ext cx="304800" cy="38100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2">
              <a:lumMod val="90000"/>
            </a:schemeClr>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090" name="Picture 3" descr="PPTC2.png"/>
          <p:cNvPicPr>
            <a:picLocks noChangeAspect="1"/>
          </p:cNvPicPr>
          <p:nvPr/>
        </p:nvPicPr>
        <p:blipFill>
          <a:blip r:embed="rId3" cstate="print"/>
          <a:srcRect l="9555" r="9555" b="22221"/>
          <a:stretch>
            <a:fillRect/>
          </a:stretch>
        </p:blipFill>
        <p:spPr bwMode="auto">
          <a:xfrm>
            <a:off x="139700" y="0"/>
            <a:ext cx="9004300" cy="670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l="9029" t="16229" r="10417" b="716"/>
          <a:stretch>
            <a:fillRect/>
          </a:stretch>
        </p:blipFill>
        <p:spPr bwMode="auto">
          <a:xfrm>
            <a:off x="381000" y="0"/>
            <a:ext cx="7924800" cy="48450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l="9261" t="58592" r="10417" b="10860"/>
          <a:stretch>
            <a:fillRect/>
          </a:stretch>
        </p:blipFill>
        <p:spPr bwMode="auto">
          <a:xfrm>
            <a:off x="381000" y="4841875"/>
            <a:ext cx="7924800" cy="178752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3200400"/>
            <a:ext cx="7162800" cy="1600200"/>
          </a:xfrm>
        </p:spPr>
        <p:txBody>
          <a:bodyPr>
            <a:noAutofit/>
          </a:bodyPr>
          <a:lstStyle/>
          <a:p>
            <a:r>
              <a:rPr lang="en-US" sz="4000" dirty="0" smtClean="0"/>
              <a:t>Hope Krebill </a:t>
            </a:r>
            <a:br>
              <a:rPr lang="en-US" sz="4000" dirty="0" smtClean="0"/>
            </a:br>
            <a:r>
              <a:rPr lang="en-US" sz="4000" dirty="0" smtClean="0"/>
              <a:t>Cam Escoffery</a:t>
            </a:r>
          </a:p>
        </p:txBody>
      </p:sp>
      <p:sp>
        <p:nvSpPr>
          <p:cNvPr id="2" name="Title 1"/>
          <p:cNvSpPr>
            <a:spLocks noGrp="1"/>
          </p:cNvSpPr>
          <p:nvPr>
            <p:ph type="ctrTitle"/>
          </p:nvPr>
        </p:nvSpPr>
        <p:spPr>
          <a:effectLst/>
        </p:spPr>
        <p:txBody>
          <a:bodyPr/>
          <a:lstStyle/>
          <a:p>
            <a:r>
              <a:rPr lang="en-US" dirty="0" smtClean="0"/>
              <a:t>Overview</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endParaRPr lang="en-US" smtClean="0"/>
          </a:p>
        </p:txBody>
      </p:sp>
      <p:sp>
        <p:nvSpPr>
          <p:cNvPr id="3075" name="Content Placeholder 2"/>
          <p:cNvSpPr>
            <a:spLocks noGrp="1"/>
          </p:cNvSpPr>
          <p:nvPr>
            <p:ph idx="1"/>
          </p:nvPr>
        </p:nvSpPr>
        <p:spPr/>
        <p:txBody>
          <a:bodyPr/>
          <a:lstStyle/>
          <a:p>
            <a:endParaRPr lang="en-US" smtClean="0"/>
          </a:p>
        </p:txBody>
      </p:sp>
      <p:pic>
        <p:nvPicPr>
          <p:cNvPr id="3076" name="Picture 2"/>
          <p:cNvPicPr>
            <a:picLocks noChangeAspect="1" noChangeArrowheads="1"/>
          </p:cNvPicPr>
          <p:nvPr/>
        </p:nvPicPr>
        <p:blipFill>
          <a:blip r:embed="rId2" cstate="print"/>
          <a:srcRect l="8333" t="16229" r="9721" b="17900"/>
          <a:stretch>
            <a:fillRect/>
          </a:stretch>
        </p:blipFill>
        <p:spPr bwMode="auto">
          <a:xfrm>
            <a:off x="304800" y="0"/>
            <a:ext cx="8534400" cy="4468813"/>
          </a:xfrm>
          <a:prstGeom prst="rect">
            <a:avLst/>
          </a:prstGeom>
          <a:noFill/>
          <a:ln w="9525">
            <a:noFill/>
            <a:miter lim="800000"/>
            <a:headEnd/>
            <a:tailEnd/>
          </a:ln>
        </p:spPr>
      </p:pic>
      <p:pic>
        <p:nvPicPr>
          <p:cNvPr id="3077" name="Picture 3"/>
          <p:cNvPicPr>
            <a:picLocks noChangeAspect="1" noChangeArrowheads="1"/>
          </p:cNvPicPr>
          <p:nvPr/>
        </p:nvPicPr>
        <p:blipFill>
          <a:blip r:embed="rId3" cstate="print"/>
          <a:srcRect l="8333" t="21359" r="9721" b="49014"/>
          <a:stretch>
            <a:fillRect/>
          </a:stretch>
        </p:blipFill>
        <p:spPr bwMode="auto">
          <a:xfrm>
            <a:off x="304800" y="4467225"/>
            <a:ext cx="8534400" cy="2009775"/>
          </a:xfrm>
          <a:prstGeom prst="rect">
            <a:avLst/>
          </a:prstGeom>
          <a:noFill/>
          <a:ln w="9525">
            <a:noFill/>
            <a:miter lim="800000"/>
            <a:headEnd/>
            <a:tailEnd/>
          </a:ln>
        </p:spPr>
      </p:pic>
      <p:sp>
        <p:nvSpPr>
          <p:cNvPr id="7" name="Rectangle 6"/>
          <p:cNvSpPr/>
          <p:nvPr/>
        </p:nvSpPr>
        <p:spPr>
          <a:xfrm>
            <a:off x="1981200" y="6048375"/>
            <a:ext cx="5638800" cy="5334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0114" name="Picture 7" descr="PPT10E.png"/>
          <p:cNvPicPr>
            <a:picLocks noChangeAspect="1"/>
          </p:cNvPicPr>
          <p:nvPr/>
        </p:nvPicPr>
        <p:blipFill>
          <a:blip r:embed="rId3" cstate="print"/>
          <a:srcRect/>
          <a:stretch>
            <a:fillRect/>
          </a:stretch>
        </p:blipFill>
        <p:spPr bwMode="auto">
          <a:xfrm>
            <a:off x="1093788" y="0"/>
            <a:ext cx="6956425" cy="6858000"/>
          </a:xfrm>
          <a:prstGeom prst="rect">
            <a:avLst/>
          </a:prstGeom>
          <a:noFill/>
          <a:ln w="9525">
            <a:noFill/>
            <a:miter lim="800000"/>
            <a:headEnd/>
            <a:tailEnd/>
          </a:ln>
        </p:spPr>
      </p:pic>
      <p:sp>
        <p:nvSpPr>
          <p:cNvPr id="90115" name="TextBox 2"/>
          <p:cNvSpPr txBox="1">
            <a:spLocks noChangeArrowheads="1"/>
          </p:cNvSpPr>
          <p:nvPr/>
        </p:nvSpPr>
        <p:spPr bwMode="auto">
          <a:xfrm>
            <a:off x="304800" y="5867400"/>
            <a:ext cx="8229600" cy="646113"/>
          </a:xfrm>
          <a:prstGeom prst="rect">
            <a:avLst/>
          </a:prstGeom>
          <a:solidFill>
            <a:schemeClr val="bg1"/>
          </a:solidFill>
          <a:ln w="9525">
            <a:solidFill>
              <a:schemeClr val="accent1"/>
            </a:solidFill>
            <a:miter lim="800000"/>
            <a:headEnd/>
            <a:tailEnd/>
          </a:ln>
        </p:spPr>
        <p:txBody>
          <a:bodyPr wrap="square">
            <a:spAutoFit/>
          </a:bodyPr>
          <a:lstStyle/>
          <a:p>
            <a:r>
              <a:rPr lang="en-US" sz="3600" u="sng" dirty="0">
                <a:solidFill>
                  <a:srgbClr val="009DD9"/>
                </a:solidFill>
              </a:rPr>
              <a:t>http://cancercontrolplanet.cancer.gov</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4210" name="Picture 3" descr="PPT38.png"/>
          <p:cNvPicPr>
            <a:picLocks noChangeAspect="1"/>
          </p:cNvPicPr>
          <p:nvPr/>
        </p:nvPicPr>
        <p:blipFill>
          <a:blip r:embed="rId3" cstate="print"/>
          <a:srcRect/>
          <a:stretch>
            <a:fillRect/>
          </a:stretch>
        </p:blipFill>
        <p:spPr bwMode="auto">
          <a:xfrm>
            <a:off x="0" y="225425"/>
            <a:ext cx="9144000" cy="6407150"/>
          </a:xfrm>
          <a:prstGeom prst="rect">
            <a:avLst/>
          </a:prstGeom>
          <a:noFill/>
          <a:ln w="9525">
            <a:noFill/>
            <a:miter lim="800000"/>
            <a:headEnd/>
            <a:tailEnd/>
          </a:ln>
        </p:spPr>
      </p:pic>
      <p:sp>
        <p:nvSpPr>
          <p:cNvPr id="5" name="Left Arrow 4"/>
          <p:cNvSpPr/>
          <p:nvPr/>
        </p:nvSpPr>
        <p:spPr>
          <a:xfrm>
            <a:off x="2438400" y="1905000"/>
            <a:ext cx="1524000" cy="2286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6258" name="Picture 7" descr="PPT43.png"/>
          <p:cNvPicPr>
            <a:picLocks noChangeAspect="1"/>
          </p:cNvPicPr>
          <p:nvPr/>
        </p:nvPicPr>
        <p:blipFill>
          <a:blip r:embed="rId3" cstate="print"/>
          <a:srcRect/>
          <a:stretch>
            <a:fillRect/>
          </a:stretch>
        </p:blipFill>
        <p:spPr bwMode="auto">
          <a:xfrm>
            <a:off x="1684338" y="0"/>
            <a:ext cx="577532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1138" name="Picture 3" descr="PPTC4.png"/>
          <p:cNvPicPr>
            <a:picLocks noChangeAspect="1"/>
          </p:cNvPicPr>
          <p:nvPr/>
        </p:nvPicPr>
        <p:blipFill>
          <a:blip r:embed="rId3" cstate="print"/>
          <a:srcRect/>
          <a:stretch>
            <a:fillRect/>
          </a:stretch>
        </p:blipFill>
        <p:spPr bwMode="auto">
          <a:xfrm>
            <a:off x="0" y="76200"/>
            <a:ext cx="9144000" cy="6600825"/>
          </a:xfrm>
          <a:prstGeom prst="rect">
            <a:avLst/>
          </a:prstGeom>
          <a:noFill/>
          <a:ln w="9525">
            <a:noFill/>
            <a:miter lim="800000"/>
            <a:headEnd/>
            <a:tailEnd/>
          </a:ln>
        </p:spPr>
      </p:pic>
      <p:sp>
        <p:nvSpPr>
          <p:cNvPr id="91139" name="TextBox 2"/>
          <p:cNvSpPr txBox="1">
            <a:spLocks noChangeArrowheads="1"/>
          </p:cNvSpPr>
          <p:nvPr/>
        </p:nvSpPr>
        <p:spPr bwMode="auto">
          <a:xfrm>
            <a:off x="990600" y="5410200"/>
            <a:ext cx="8305800" cy="584200"/>
          </a:xfrm>
          <a:prstGeom prst="rect">
            <a:avLst/>
          </a:prstGeom>
          <a:noFill/>
          <a:ln w="9525">
            <a:solidFill>
              <a:schemeClr val="accent1"/>
            </a:solidFill>
            <a:miter lim="800000"/>
            <a:headEnd/>
            <a:tailEnd/>
          </a:ln>
        </p:spPr>
        <p:txBody>
          <a:bodyPr>
            <a:spAutoFit/>
          </a:bodyPr>
          <a:lstStyle/>
          <a:p>
            <a:r>
              <a:rPr lang="en-US" sz="3200" dirty="0">
                <a:solidFill>
                  <a:srgbClr val="009DD9"/>
                </a:solidFill>
              </a:rPr>
              <a:t>http://www.ahrq.gov/clinic/prevenix.htm</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62" name="Picture 2" descr="PPTC8.png"/>
          <p:cNvPicPr>
            <a:picLocks noChangeAspect="1"/>
          </p:cNvPicPr>
          <p:nvPr/>
        </p:nvPicPr>
        <p:blipFill>
          <a:blip r:embed="rId3" cstate="print"/>
          <a:srcRect b="70000"/>
          <a:stretch>
            <a:fillRect/>
          </a:stretch>
        </p:blipFill>
        <p:spPr bwMode="auto">
          <a:xfrm>
            <a:off x="0" y="0"/>
            <a:ext cx="9067800" cy="662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354" name="Picture 2" descr="PPTD0.png"/>
          <p:cNvPicPr>
            <a:picLocks noChangeAspect="1"/>
          </p:cNvPicPr>
          <p:nvPr/>
        </p:nvPicPr>
        <p:blipFill>
          <a:blip r:embed="rId3" cstate="print"/>
          <a:srcRect/>
          <a:stretch>
            <a:fillRect/>
          </a:stretch>
        </p:blipFill>
        <p:spPr bwMode="auto">
          <a:xfrm>
            <a:off x="0" y="1171575"/>
            <a:ext cx="9144000" cy="4514850"/>
          </a:xfrm>
          <a:prstGeom prst="rect">
            <a:avLst/>
          </a:prstGeom>
          <a:noFill/>
          <a:ln w="9525">
            <a:noFill/>
            <a:miter lim="800000"/>
            <a:headEnd/>
            <a:tailEnd/>
          </a:ln>
        </p:spPr>
      </p:pic>
      <p:sp>
        <p:nvSpPr>
          <p:cNvPr id="100355" name="TextBox 3"/>
          <p:cNvSpPr txBox="1">
            <a:spLocks noChangeArrowheads="1"/>
          </p:cNvSpPr>
          <p:nvPr/>
        </p:nvSpPr>
        <p:spPr bwMode="auto">
          <a:xfrm>
            <a:off x="1066800" y="304800"/>
            <a:ext cx="6705600" cy="584200"/>
          </a:xfrm>
          <a:prstGeom prst="rect">
            <a:avLst/>
          </a:prstGeom>
          <a:noFill/>
          <a:ln w="9525">
            <a:solidFill>
              <a:schemeClr val="accent1"/>
            </a:solidFill>
            <a:miter lim="800000"/>
            <a:headEnd/>
            <a:tailEnd/>
          </a:ln>
        </p:spPr>
        <p:txBody>
          <a:bodyPr>
            <a:spAutoFit/>
          </a:bodyPr>
          <a:lstStyle/>
          <a:p>
            <a:r>
              <a:rPr lang="en-US" sz="3200" b="1" u="sng" dirty="0">
                <a:solidFill>
                  <a:srgbClr val="009DD9"/>
                </a:solidFill>
              </a:rPr>
              <a:t>http://www.nrepp.samhsa.gov/</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Additional Resources </a:t>
            </a:r>
            <a:endParaRPr lang="en-US" sz="3600" b="1" dirty="0"/>
          </a:p>
        </p:txBody>
      </p:sp>
      <p:sp>
        <p:nvSpPr>
          <p:cNvPr id="4" name="Content Placeholder 3"/>
          <p:cNvSpPr>
            <a:spLocks noGrp="1"/>
          </p:cNvSpPr>
          <p:nvPr>
            <p:ph sz="quarter" idx="1"/>
          </p:nvPr>
        </p:nvSpPr>
        <p:spPr/>
        <p:txBody>
          <a:bodyPr/>
          <a:lstStyle/>
          <a:p>
            <a:r>
              <a:rPr lang="en-US" dirty="0" smtClean="0"/>
              <a:t>National Guidelines Clearinghouse</a:t>
            </a:r>
            <a:br>
              <a:rPr lang="en-US" dirty="0" smtClean="0"/>
            </a:br>
            <a:r>
              <a:rPr lang="en-US" dirty="0" smtClean="0">
                <a:hlinkClick r:id="rId3"/>
              </a:rPr>
              <a:t>http://www.guideline.gov/</a:t>
            </a:r>
            <a:r>
              <a:rPr lang="en-US" dirty="0" smtClean="0"/>
              <a:t> </a:t>
            </a:r>
          </a:p>
          <a:p>
            <a:pPr>
              <a:buNone/>
            </a:pPr>
            <a:endParaRPr lang="en-US" dirty="0" smtClean="0"/>
          </a:p>
          <a:p>
            <a:r>
              <a:rPr lang="en-US" dirty="0" smtClean="0"/>
              <a:t>Cochrane Collaboration (systematic reviews)</a:t>
            </a:r>
          </a:p>
          <a:p>
            <a:pPr marL="273050" indent="15875">
              <a:buNone/>
            </a:pPr>
            <a:r>
              <a:rPr lang="en-US" dirty="0" smtClean="0">
                <a:hlinkClick r:id="rId4"/>
              </a:rPr>
              <a:t>http://www.cochrane.org/reviews/clibintro.htm</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7467600" y="5105400"/>
            <a:ext cx="1447800" cy="1538288"/>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b="1" dirty="0" smtClean="0"/>
              <a:t>Key Take </a:t>
            </a:r>
            <a:r>
              <a:rPr lang="en-US" b="1" dirty="0" err="1" smtClean="0"/>
              <a:t>Aways</a:t>
            </a:r>
            <a:r>
              <a:rPr lang="en-US" b="1" dirty="0" smtClean="0"/>
              <a:t>:  </a:t>
            </a:r>
            <a:r>
              <a:rPr lang="en-US" sz="2700" b="1" dirty="0" smtClean="0"/>
              <a:t>EBPH Overview</a:t>
            </a:r>
            <a:endParaRPr lang="en-US" sz="2700" b="1" dirty="0"/>
          </a:p>
        </p:txBody>
      </p:sp>
      <p:sp>
        <p:nvSpPr>
          <p:cNvPr id="4" name="Content Placeholder 3"/>
          <p:cNvSpPr>
            <a:spLocks noGrp="1"/>
          </p:cNvSpPr>
          <p:nvPr>
            <p:ph sz="quarter" idx="1"/>
          </p:nvPr>
        </p:nvSpPr>
        <p:spPr/>
        <p:txBody>
          <a:bodyPr/>
          <a:lstStyle/>
          <a:p>
            <a:r>
              <a:rPr lang="en-US" dirty="0" smtClean="0">
                <a:solidFill>
                  <a:srgbClr val="002060"/>
                </a:solidFill>
              </a:rPr>
              <a:t>Evidence-based program, policies, and strategies have been proven to work</a:t>
            </a:r>
            <a:br>
              <a:rPr lang="en-US" dirty="0" smtClean="0">
                <a:solidFill>
                  <a:srgbClr val="002060"/>
                </a:solidFill>
              </a:rPr>
            </a:br>
            <a:endParaRPr lang="en-US" dirty="0" smtClean="0">
              <a:solidFill>
                <a:srgbClr val="002060"/>
              </a:solidFill>
            </a:endParaRPr>
          </a:p>
          <a:p>
            <a:r>
              <a:rPr lang="en-US" dirty="0" smtClean="0">
                <a:solidFill>
                  <a:srgbClr val="002060"/>
                </a:solidFill>
              </a:rPr>
              <a:t>There are evidence-based resources available online for you to locate programs, policies or strategies that meet your goals</a:t>
            </a:r>
            <a:br>
              <a:rPr lang="en-US" dirty="0" smtClean="0">
                <a:solidFill>
                  <a:srgbClr val="002060"/>
                </a:solidFill>
              </a:rPr>
            </a:br>
            <a:endParaRPr lang="en-US" dirty="0" smtClean="0">
              <a:solidFill>
                <a:srgbClr val="002060"/>
              </a:solidFill>
            </a:endParaRPr>
          </a:p>
          <a:p>
            <a:r>
              <a:rPr lang="en-US" dirty="0" smtClean="0">
                <a:solidFill>
                  <a:srgbClr val="002060"/>
                </a:solidFill>
              </a:rPr>
              <a:t>They can save you time and money in implementing these previously developed PPSs</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dirty="0" smtClean="0"/>
              <a:t>June Ryan</a:t>
            </a:r>
          </a:p>
        </p:txBody>
      </p:sp>
      <p:sp>
        <p:nvSpPr>
          <p:cNvPr id="2" name="Title 1"/>
          <p:cNvSpPr>
            <a:spLocks noGrp="1"/>
          </p:cNvSpPr>
          <p:nvPr>
            <p:ph type="ctrTitle"/>
          </p:nvPr>
        </p:nvSpPr>
        <p:spPr/>
        <p:txBody>
          <a:bodyPr>
            <a:normAutofit/>
          </a:bodyPr>
          <a:lstStyle/>
          <a:p>
            <a:r>
              <a:rPr lang="en-US" dirty="0" smtClean="0"/>
              <a:t>Community Engagement and Partnership</a:t>
            </a:r>
            <a:endParaRPr lang="en-US" dirty="0"/>
          </a:p>
        </p:txBody>
      </p:sp>
      <p:sp>
        <p:nvSpPr>
          <p:cNvPr id="4" name="Slide Number Placeholder 3"/>
          <p:cNvSpPr>
            <a:spLocks noGrp="1"/>
          </p:cNvSpPr>
          <p:nvPr>
            <p:ph type="sldNum" sz="quarter" idx="12"/>
          </p:nvPr>
        </p:nvSpPr>
        <p:spPr/>
        <p:txBody>
          <a:bodyPr/>
          <a:lstStyle/>
          <a:p>
            <a:fld id="{6F42FDE4-A7DD-41A7-A0A6-9B649FB43336}" type="slidenum">
              <a:rPr lang="en-US" smtClean="0">
                <a:solidFill>
                  <a:srgbClr val="009DD9"/>
                </a:solidFill>
              </a:rPr>
              <a:pPr/>
              <a:t>29</a:t>
            </a:fld>
            <a:endParaRPr lang="en-US" dirty="0">
              <a:solidFill>
                <a:srgbClr val="009DD9"/>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b="1" smtClean="0"/>
              <a:t>Session Objectives</a:t>
            </a:r>
          </a:p>
        </p:txBody>
      </p:sp>
      <p:sp>
        <p:nvSpPr>
          <p:cNvPr id="58371" name="Rectangle 3"/>
          <p:cNvSpPr>
            <a:spLocks noGrp="1" noChangeArrowheads="1"/>
          </p:cNvSpPr>
          <p:nvPr>
            <p:ph idx="1"/>
          </p:nvPr>
        </p:nvSpPr>
        <p:spPr>
          <a:xfrm>
            <a:off x="434975" y="1214438"/>
            <a:ext cx="8229600" cy="4530725"/>
          </a:xfrm>
        </p:spPr>
        <p:txBody>
          <a:bodyPr>
            <a:normAutofit lnSpcReduction="10000"/>
          </a:bodyPr>
          <a:lstStyle/>
          <a:p>
            <a:pPr eaLnBrk="1" hangingPunct="1"/>
            <a:endParaRPr lang="en-US" dirty="0" smtClean="0"/>
          </a:p>
          <a:p>
            <a:pPr eaLnBrk="1" hangingPunct="1"/>
            <a:r>
              <a:rPr lang="en-US" dirty="0" smtClean="0"/>
              <a:t>Discuss what is meant by “evidence”</a:t>
            </a:r>
          </a:p>
          <a:p>
            <a:pPr eaLnBrk="1" hangingPunct="1"/>
            <a:endParaRPr lang="en-US" dirty="0" smtClean="0">
              <a:solidFill>
                <a:srgbClr val="002060"/>
              </a:solidFill>
            </a:endParaRPr>
          </a:p>
          <a:p>
            <a:pPr eaLnBrk="1" hangingPunct="1"/>
            <a:r>
              <a:rPr lang="en-US" dirty="0" smtClean="0"/>
              <a:t>Define the term evidence-based programs, policies or strategies (PPS)</a:t>
            </a:r>
          </a:p>
          <a:p>
            <a:pPr eaLnBrk="1" hangingPunct="1"/>
            <a:endParaRPr lang="en-US" dirty="0" smtClean="0"/>
          </a:p>
          <a:p>
            <a:pPr eaLnBrk="1" hangingPunct="1"/>
            <a:r>
              <a:rPr lang="en-US" dirty="0" smtClean="0"/>
              <a:t>Discuss benefits of using evidence-based programs, policies or strategies</a:t>
            </a:r>
          </a:p>
          <a:p>
            <a:pPr eaLnBrk="1" hangingPunct="1">
              <a:buNone/>
            </a:pPr>
            <a:endParaRPr lang="en-US" dirty="0" smtClean="0"/>
          </a:p>
          <a:p>
            <a:r>
              <a:rPr lang="en-US" dirty="0" smtClean="0"/>
              <a:t>Identify where to go for resources</a:t>
            </a:r>
          </a:p>
          <a:p>
            <a:pPr eaLnBrk="1" hangingPunct="1">
              <a:buNone/>
            </a:pPr>
            <a:endParaRPr lang="en-US" dirty="0" smtClean="0"/>
          </a:p>
          <a:p>
            <a:pPr eaLnBrk="1" hangingPunct="1"/>
            <a:endParaRPr lang="en-US" dirty="0" smtClean="0"/>
          </a:p>
          <a:p>
            <a:pPr eaLnBrk="1" hangingPunct="1">
              <a:buFont typeface="Wingdings" pitchFamily="2" charset="2"/>
              <a:buNone/>
            </a:pPr>
            <a:endParaRPr lang="en-US" dirty="0" smtClean="0"/>
          </a:p>
        </p:txBody>
      </p:sp>
      <p:pic>
        <p:nvPicPr>
          <p:cNvPr id="1026" name="Picture 2"/>
          <p:cNvPicPr>
            <a:picLocks noChangeAspect="1" noChangeArrowheads="1"/>
          </p:cNvPicPr>
          <p:nvPr/>
        </p:nvPicPr>
        <p:blipFill>
          <a:blip r:embed="rId3" cstate="print">
            <a:duotone>
              <a:schemeClr val="accent3">
                <a:shade val="45000"/>
                <a:satMod val="135000"/>
              </a:schemeClr>
              <a:prstClr val="white"/>
            </a:duotone>
          </a:blip>
          <a:srcRect/>
          <a:stretch>
            <a:fillRect/>
          </a:stretch>
        </p:blipFill>
        <p:spPr bwMode="auto">
          <a:xfrm>
            <a:off x="6045200" y="4495800"/>
            <a:ext cx="2794000" cy="20955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en-US" b="1" dirty="0" smtClean="0"/>
              <a:t>Session Objectives</a:t>
            </a:r>
            <a:r>
              <a:rPr lang="en-US" dirty="0" smtClean="0"/>
              <a:t> </a:t>
            </a:r>
            <a:endParaRPr lang="en-US" dirty="0"/>
          </a:p>
        </p:txBody>
      </p:sp>
      <p:sp>
        <p:nvSpPr>
          <p:cNvPr id="248835" name="Rectangle 3"/>
          <p:cNvSpPr>
            <a:spLocks noGrp="1" noChangeArrowheads="1"/>
          </p:cNvSpPr>
          <p:nvPr>
            <p:ph type="body" idx="1"/>
          </p:nvPr>
        </p:nvSpPr>
        <p:spPr>
          <a:xfrm>
            <a:off x="381000" y="1600200"/>
            <a:ext cx="8458200" cy="4648200"/>
          </a:xfrm>
        </p:spPr>
        <p:txBody>
          <a:bodyPr/>
          <a:lstStyle/>
          <a:p>
            <a:pPr marL="334963" indent="-334963"/>
            <a:r>
              <a:rPr lang="en-US" sz="2000" dirty="0" smtClean="0"/>
              <a:t>Define community engagement and describe the benefits and principles. </a:t>
            </a:r>
          </a:p>
          <a:p>
            <a:pPr marL="334963" indent="-334963"/>
            <a:r>
              <a:rPr lang="en-US" sz="2000" dirty="0" smtClean="0"/>
              <a:t>Know </a:t>
            </a:r>
            <a:r>
              <a:rPr lang="en-US" sz="2000" dirty="0"/>
              <a:t>how to assess your audience</a:t>
            </a:r>
            <a:r>
              <a:rPr lang="en-US" sz="2000" dirty="0">
                <a:cs typeface="Times New Roman" pitchFamily="18" charset="0"/>
              </a:rPr>
              <a:t>—k</a:t>
            </a:r>
            <a:r>
              <a:rPr lang="en-US" sz="2000" dirty="0"/>
              <a:t>now who they are, what they value, and what factors influence their health.</a:t>
            </a:r>
          </a:p>
          <a:p>
            <a:pPr marL="334963" indent="-334963"/>
            <a:r>
              <a:rPr lang="en-US" sz="2000" dirty="0"/>
              <a:t>Be able to find resources and methods for collecting data from first-hand (primary) and second-hand (secondary) sources.</a:t>
            </a:r>
          </a:p>
          <a:p>
            <a:pPr marL="334963" indent="-334963"/>
            <a:r>
              <a:rPr lang="en-US" sz="2000" dirty="0"/>
              <a:t>Understand the value of using good data sources to drive your program. </a:t>
            </a:r>
          </a:p>
          <a:p>
            <a:pPr marL="334963" indent="-334963"/>
            <a:r>
              <a:rPr lang="en-US" sz="2000" dirty="0"/>
              <a:t>Be able to find other groups and agencies that could assist</a:t>
            </a:r>
            <a:r>
              <a:rPr lang="en-US" sz="2000" dirty="0">
                <a:cs typeface="Times New Roman" pitchFamily="18" charset="0"/>
              </a:rPr>
              <a:t>—</a:t>
            </a:r>
            <a:r>
              <a:rPr lang="en-US" sz="2000" dirty="0"/>
              <a:t>or that may compete</a:t>
            </a:r>
            <a:r>
              <a:rPr lang="en-US" sz="2000" dirty="0">
                <a:cs typeface="Times New Roman" pitchFamily="18" charset="0"/>
              </a:rPr>
              <a:t>—</a:t>
            </a:r>
            <a:r>
              <a:rPr lang="en-US" sz="2000" dirty="0"/>
              <a:t>with your program efforts</a:t>
            </a:r>
            <a:r>
              <a:rPr lang="en-US" sz="2000" dirty="0" smtClean="0"/>
              <a:t>.</a:t>
            </a:r>
          </a:p>
          <a:p>
            <a:pPr marL="334963" indent="-334963">
              <a:buFont typeface="Wingdings" pitchFamily="2" charset="2"/>
              <a:buNone/>
            </a:pPr>
            <a:endParaRPr lang="en-US" sz="2400"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F42FDE4-A7DD-41A7-A0A6-9B649FB43336}" type="slidenum">
              <a:rPr lang="en-US" smtClean="0">
                <a:solidFill>
                  <a:srgbClr val="009DD9"/>
                </a:solidFill>
              </a:rPr>
              <a:pPr/>
              <a:t>31</a:t>
            </a:fld>
            <a:endParaRPr lang="en-US">
              <a:solidFill>
                <a:srgbClr val="009DD9"/>
              </a:solidFill>
            </a:endParaRPr>
          </a:p>
        </p:txBody>
      </p:sp>
      <p:pic>
        <p:nvPicPr>
          <p:cNvPr id="1026" name="Picture 2" descr="http://www.cantstoptheserenity.com/wp-content/uploads/2011/03/il_fullxfull.205736880-e1300125468315.jpg"/>
          <p:cNvPicPr>
            <a:picLocks noChangeAspect="1" noChangeArrowheads="1"/>
          </p:cNvPicPr>
          <p:nvPr/>
        </p:nvPicPr>
        <p:blipFill>
          <a:blip r:embed="rId3" cstate="print"/>
          <a:srcRect/>
          <a:stretch>
            <a:fillRect/>
          </a:stretch>
        </p:blipFill>
        <p:spPr bwMode="auto">
          <a:xfrm>
            <a:off x="1295400" y="152400"/>
            <a:ext cx="6191250" cy="2971800"/>
          </a:xfrm>
          <a:prstGeom prst="rect">
            <a:avLst/>
          </a:prstGeom>
          <a:noFill/>
        </p:spPr>
      </p:pic>
      <p:sp>
        <p:nvSpPr>
          <p:cNvPr id="4" name="TextBox 3"/>
          <p:cNvSpPr txBox="1"/>
          <p:nvPr/>
        </p:nvSpPr>
        <p:spPr>
          <a:xfrm>
            <a:off x="1219200" y="3124200"/>
            <a:ext cx="6400800" cy="3570208"/>
          </a:xfrm>
          <a:prstGeom prst="rect">
            <a:avLst/>
          </a:prstGeom>
          <a:noFill/>
        </p:spPr>
        <p:txBody>
          <a:bodyPr wrap="square" rtlCol="0">
            <a:spAutoFit/>
          </a:bodyPr>
          <a:lstStyle/>
          <a:p>
            <a:pPr algn="ctr"/>
            <a:r>
              <a:rPr lang="en-US" sz="2800" dirty="0">
                <a:solidFill>
                  <a:prstClr val="black"/>
                </a:solidFill>
              </a:rPr>
              <a:t>What is Community Engagement?</a:t>
            </a:r>
          </a:p>
          <a:p>
            <a:pPr algn="ctr"/>
            <a:endParaRPr lang="en-US" sz="1400" dirty="0">
              <a:solidFill>
                <a:prstClr val="black"/>
              </a:solidFill>
            </a:endParaRPr>
          </a:p>
          <a:p>
            <a:r>
              <a:rPr lang="en-US" sz="1600" dirty="0">
                <a:solidFill>
                  <a:prstClr val="black"/>
                </a:solidFill>
              </a:rPr>
              <a:t>…the process of working collaboratively with and through groups of people affiliated by geographic proximity, special interest, or similar situations to address issues affecting the well-being of those people. It is a powerful vehicle for bringing about environmental and behavioral changes that will improve the health of the community and its members. It often involves partnerships and coalitions that help mobilize resources and influence systems, change relationships among partners, and serve as catalysts for changing policies, programs, and practices (Principles of Community Engagement- Second Edition, 2011, p. 7).</a:t>
            </a:r>
          </a:p>
          <a:p>
            <a:pPr algn="ctr"/>
            <a:endParaRPr lang="en-US" sz="2400" dirty="0">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F42FDE4-A7DD-41A7-A0A6-9B649FB43336}" type="slidenum">
              <a:rPr lang="en-US" smtClean="0">
                <a:solidFill>
                  <a:srgbClr val="009DD9"/>
                </a:solidFill>
              </a:rPr>
              <a:pPr/>
              <a:t>32</a:t>
            </a:fld>
            <a:endParaRPr lang="en-US">
              <a:solidFill>
                <a:srgbClr val="009DD9"/>
              </a:solidFill>
            </a:endParaRPr>
          </a:p>
        </p:txBody>
      </p:sp>
      <p:pic>
        <p:nvPicPr>
          <p:cNvPr id="48130" name="Picture 2" descr="http://www.atsdr.cdc.gov/communityengagement/images/figure1.1_lg.jpg"/>
          <p:cNvPicPr>
            <a:picLocks noChangeAspect="1" noChangeArrowheads="1"/>
          </p:cNvPicPr>
          <p:nvPr/>
        </p:nvPicPr>
        <p:blipFill>
          <a:blip r:embed="rId3" cstate="print"/>
          <a:srcRect/>
          <a:stretch>
            <a:fillRect/>
          </a:stretch>
        </p:blipFill>
        <p:spPr bwMode="auto">
          <a:xfrm>
            <a:off x="609600" y="914400"/>
            <a:ext cx="8107680" cy="446024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Community Engagement</a:t>
            </a:r>
            <a:endParaRPr lang="en-US" dirty="0"/>
          </a:p>
        </p:txBody>
      </p:sp>
      <p:sp>
        <p:nvSpPr>
          <p:cNvPr id="3" name="Slide Number Placeholder 2"/>
          <p:cNvSpPr>
            <a:spLocks noGrp="1"/>
          </p:cNvSpPr>
          <p:nvPr>
            <p:ph type="sldNum" sz="quarter" idx="12"/>
          </p:nvPr>
        </p:nvSpPr>
        <p:spPr/>
        <p:txBody>
          <a:bodyPr/>
          <a:lstStyle/>
          <a:p>
            <a:fld id="{01CDA1E8-AA78-443B-97C1-98E8A4DB82C9}" type="slidenum">
              <a:rPr lang="en-US" smtClean="0">
                <a:solidFill>
                  <a:srgbClr val="009DD9"/>
                </a:solidFill>
              </a:rPr>
              <a:pPr/>
              <a:t>33</a:t>
            </a:fld>
            <a:endParaRPr lang="en-US" dirty="0">
              <a:solidFill>
                <a:srgbClr val="009DD9"/>
              </a:solidFill>
            </a:endParaRPr>
          </a:p>
        </p:txBody>
      </p:sp>
      <p:sp>
        <p:nvSpPr>
          <p:cNvPr id="4" name="Content Placeholder 3"/>
          <p:cNvSpPr>
            <a:spLocks noGrp="1"/>
          </p:cNvSpPr>
          <p:nvPr>
            <p:ph sz="quarter" idx="1"/>
          </p:nvPr>
        </p:nvSpPr>
        <p:spPr/>
        <p:txBody>
          <a:bodyPr/>
          <a:lstStyle/>
          <a:p>
            <a:pPr algn="ctr">
              <a:buNone/>
            </a:pPr>
            <a:endParaRPr lang="en-US" dirty="0" smtClean="0"/>
          </a:p>
          <a:p>
            <a:pPr algn="ctr">
              <a:buNone/>
            </a:pPr>
            <a:r>
              <a:rPr lang="en-US" dirty="0" smtClean="0"/>
              <a:t>Community Engagement Creates </a:t>
            </a:r>
            <a:r>
              <a:rPr lang="en-US"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potential</a:t>
            </a:r>
            <a:r>
              <a:rPr lang="en-US" dirty="0" smtClean="0"/>
              <a:t>:</a:t>
            </a:r>
          </a:p>
          <a:p>
            <a:pPr algn="ctr">
              <a:buNone/>
            </a:pPr>
            <a:endParaRPr lang="en-US" dirty="0" smtClean="0"/>
          </a:p>
          <a:p>
            <a:pPr lvl="1">
              <a:buClr>
                <a:srgbClr val="00B0F0"/>
              </a:buClr>
              <a:buSzPct val="100000"/>
              <a:buFont typeface="Arial" pitchFamily="34" charset="0"/>
              <a:buChar char="•"/>
            </a:pPr>
            <a:r>
              <a:rPr lang="en-US" dirty="0" smtClean="0"/>
              <a:t>Focuses on social justice</a:t>
            </a:r>
          </a:p>
          <a:p>
            <a:pPr lvl="1">
              <a:buClr>
                <a:srgbClr val="00B0F0"/>
              </a:buClr>
              <a:buSzPct val="100000"/>
              <a:buFont typeface="Arial" pitchFamily="34" charset="0"/>
              <a:buChar char="•"/>
            </a:pPr>
            <a:r>
              <a:rPr lang="en-US" dirty="0" smtClean="0"/>
              <a:t>Helps shape services</a:t>
            </a:r>
          </a:p>
          <a:p>
            <a:pPr lvl="1">
              <a:buClr>
                <a:srgbClr val="00B0F0"/>
              </a:buClr>
              <a:buSzPct val="100000"/>
              <a:buFont typeface="Arial" pitchFamily="34" charset="0"/>
              <a:buChar char="•"/>
            </a:pPr>
            <a:r>
              <a:rPr lang="en-US" dirty="0" smtClean="0"/>
              <a:t>Helps build trust</a:t>
            </a:r>
          </a:p>
          <a:p>
            <a:pPr lvl="1">
              <a:buClr>
                <a:srgbClr val="00B0F0"/>
              </a:buClr>
              <a:buSzPct val="100000"/>
              <a:buFont typeface="Arial" pitchFamily="34" charset="0"/>
              <a:buChar char="•"/>
            </a:pPr>
            <a:r>
              <a:rPr lang="en-US" dirty="0" smtClean="0"/>
              <a:t>Helps with outreach</a:t>
            </a:r>
          </a:p>
          <a:p>
            <a:pPr lvl="1">
              <a:buClr>
                <a:srgbClr val="00B0F0"/>
              </a:buClr>
              <a:buSzPct val="100000"/>
              <a:buFont typeface="Arial" pitchFamily="34" charset="0"/>
              <a:buChar char="•"/>
            </a:pPr>
            <a:r>
              <a:rPr lang="en-US" dirty="0" smtClean="0"/>
              <a:t>Connects people and resources</a:t>
            </a:r>
          </a:p>
          <a:p>
            <a:pPr lvl="1">
              <a:buClr>
                <a:srgbClr val="00B0F0"/>
              </a:buClr>
              <a:buSzPct val="100000"/>
              <a:buFont typeface="Arial" pitchFamily="34" charset="0"/>
              <a:buChar char="•"/>
            </a:pPr>
            <a:r>
              <a:rPr lang="en-US" dirty="0" smtClean="0"/>
              <a:t>Develops new leaders</a:t>
            </a:r>
          </a:p>
          <a:p>
            <a:pPr lvl="1">
              <a:buClr>
                <a:srgbClr val="00B0F0"/>
              </a:buClr>
              <a:buSzPct val="100000"/>
              <a:buFont typeface="Arial" pitchFamily="34" charset="0"/>
              <a:buChar char="•"/>
            </a:pPr>
            <a:r>
              <a:rPr lang="en-US" dirty="0" smtClean="0"/>
              <a:t>Creates and opportunity for critical reflection</a:t>
            </a:r>
          </a:p>
          <a:p>
            <a:pPr lvl="1">
              <a:buFont typeface="Wingdings" pitchFamily="2" charset="2"/>
              <a:buChar char="Ø"/>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2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 calcmode="lin" valueType="num">
                                      <p:cBhvr additive="base">
                                        <p:cTn id="12" dur="20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13" dur="2000" fill="hold"/>
                                        <p:tgtEl>
                                          <p:spTgt spid="4">
                                            <p:txEl>
                                              <p:pRg st="3" end="3"/>
                                            </p:txEl>
                                          </p:spTgt>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 calcmode="lin" valueType="num">
                                      <p:cBhvr additive="base">
                                        <p:cTn id="16" dur="20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17" dur="2000" fill="hold"/>
                                        <p:tgtEl>
                                          <p:spTgt spid="4">
                                            <p:txEl>
                                              <p:pRg st="4" end="4"/>
                                            </p:txEl>
                                          </p:spTgt>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 calcmode="lin" valueType="num">
                                      <p:cBhvr additive="base">
                                        <p:cTn id="20" dur="20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21" dur="2000" fill="hold"/>
                                        <p:tgtEl>
                                          <p:spTgt spid="4">
                                            <p:txEl>
                                              <p:pRg st="5" end="5"/>
                                            </p:txEl>
                                          </p:spTgt>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 calcmode="lin" valueType="num">
                                      <p:cBhvr additive="base">
                                        <p:cTn id="24" dur="20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25" dur="2000" fill="hold"/>
                                        <p:tgtEl>
                                          <p:spTgt spid="4">
                                            <p:txEl>
                                              <p:pRg st="6" end="6"/>
                                            </p:txEl>
                                          </p:spTgt>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 calcmode="lin" valueType="num">
                                      <p:cBhvr additive="base">
                                        <p:cTn id="28" dur="2000" fill="hold"/>
                                        <p:tgtEl>
                                          <p:spTgt spid="4">
                                            <p:txEl>
                                              <p:pRg st="7" end="7"/>
                                            </p:txEl>
                                          </p:spTgt>
                                        </p:tgtEl>
                                        <p:attrNameLst>
                                          <p:attrName>ppt_x</p:attrName>
                                        </p:attrNameLst>
                                      </p:cBhvr>
                                      <p:tavLst>
                                        <p:tav tm="0">
                                          <p:val>
                                            <p:strVal val="1+#ppt_w/2"/>
                                          </p:val>
                                        </p:tav>
                                        <p:tav tm="100000">
                                          <p:val>
                                            <p:strVal val="#ppt_x"/>
                                          </p:val>
                                        </p:tav>
                                      </p:tavLst>
                                    </p:anim>
                                    <p:anim calcmode="lin" valueType="num">
                                      <p:cBhvr additive="base">
                                        <p:cTn id="29" dur="2000" fill="hold"/>
                                        <p:tgtEl>
                                          <p:spTgt spid="4">
                                            <p:txEl>
                                              <p:pRg st="7" end="7"/>
                                            </p:txEl>
                                          </p:spTgt>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 calcmode="lin" valueType="num">
                                      <p:cBhvr additive="base">
                                        <p:cTn id="32" dur="2000" fill="hold"/>
                                        <p:tgtEl>
                                          <p:spTgt spid="4">
                                            <p:txEl>
                                              <p:pRg st="8" end="8"/>
                                            </p:txEl>
                                          </p:spTgt>
                                        </p:tgtEl>
                                        <p:attrNameLst>
                                          <p:attrName>ppt_x</p:attrName>
                                        </p:attrNameLst>
                                      </p:cBhvr>
                                      <p:tavLst>
                                        <p:tav tm="0">
                                          <p:val>
                                            <p:strVal val="1+#ppt_w/2"/>
                                          </p:val>
                                        </p:tav>
                                        <p:tav tm="100000">
                                          <p:val>
                                            <p:strVal val="#ppt_x"/>
                                          </p:val>
                                        </p:tav>
                                      </p:tavLst>
                                    </p:anim>
                                    <p:anim calcmode="lin" valueType="num">
                                      <p:cBhvr additive="base">
                                        <p:cTn id="33" dur="2000" fill="hold"/>
                                        <p:tgtEl>
                                          <p:spTgt spid="4">
                                            <p:txEl>
                                              <p:pRg st="8" end="8"/>
                                            </p:txEl>
                                          </p:spTgt>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 calcmode="lin" valueType="num">
                                      <p:cBhvr additive="base">
                                        <p:cTn id="36" dur="2000" fill="hold"/>
                                        <p:tgtEl>
                                          <p:spTgt spid="4">
                                            <p:txEl>
                                              <p:pRg st="9" end="9"/>
                                            </p:txEl>
                                          </p:spTgt>
                                        </p:tgtEl>
                                        <p:attrNameLst>
                                          <p:attrName>ppt_x</p:attrName>
                                        </p:attrNameLst>
                                      </p:cBhvr>
                                      <p:tavLst>
                                        <p:tav tm="0">
                                          <p:val>
                                            <p:strVal val="1+#ppt_w/2"/>
                                          </p:val>
                                        </p:tav>
                                        <p:tav tm="100000">
                                          <p:val>
                                            <p:strVal val="#ppt_x"/>
                                          </p:val>
                                        </p:tav>
                                      </p:tavLst>
                                    </p:anim>
                                    <p:anim calcmode="lin" valueType="num">
                                      <p:cBhvr additive="base">
                                        <p:cTn id="37" dur="2000" fill="hold"/>
                                        <p:tgtEl>
                                          <p:spTgt spid="4">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848600" cy="838200"/>
          </a:xfrm>
        </p:spPr>
        <p:txBody>
          <a:bodyPr>
            <a:noAutofit/>
          </a:bodyPr>
          <a:lstStyle/>
          <a:p>
            <a:r>
              <a:rPr lang="en-US" sz="3600" dirty="0" smtClean="0"/>
              <a:t>Principles of Community Engagement</a:t>
            </a:r>
            <a:endParaRPr lang="en-US" sz="3600" dirty="0"/>
          </a:p>
        </p:txBody>
      </p:sp>
      <p:sp>
        <p:nvSpPr>
          <p:cNvPr id="3" name="Slide Number Placeholder 2"/>
          <p:cNvSpPr>
            <a:spLocks noGrp="1"/>
          </p:cNvSpPr>
          <p:nvPr>
            <p:ph type="sldNum" sz="quarter" idx="12"/>
          </p:nvPr>
        </p:nvSpPr>
        <p:spPr/>
        <p:txBody>
          <a:bodyPr/>
          <a:lstStyle/>
          <a:p>
            <a:fld id="{01CDA1E8-AA78-443B-97C1-98E8A4DB82C9}" type="slidenum">
              <a:rPr lang="en-US" smtClean="0">
                <a:solidFill>
                  <a:srgbClr val="009DD9"/>
                </a:solidFill>
              </a:rPr>
              <a:pPr/>
              <a:t>34</a:t>
            </a:fld>
            <a:endParaRPr lang="en-US" dirty="0">
              <a:solidFill>
                <a:srgbClr val="009DD9"/>
              </a:solidFill>
            </a:endParaRPr>
          </a:p>
        </p:txBody>
      </p:sp>
      <p:sp>
        <p:nvSpPr>
          <p:cNvPr id="4" name="Content Placeholder 3"/>
          <p:cNvSpPr>
            <a:spLocks noGrp="1"/>
          </p:cNvSpPr>
          <p:nvPr>
            <p:ph sz="quarter" idx="1"/>
          </p:nvPr>
        </p:nvSpPr>
        <p:spPr>
          <a:xfrm>
            <a:off x="838200" y="1447800"/>
            <a:ext cx="7848600" cy="4572000"/>
          </a:xfrm>
        </p:spPr>
        <p:txBody>
          <a:bodyPr>
            <a:normAutofit fontScale="92500" lnSpcReduction="20000"/>
          </a:bodyPr>
          <a:lstStyle/>
          <a:p>
            <a:pPr marL="514350" indent="-514350">
              <a:buFont typeface="+mj-lt"/>
              <a:buAutoNum type="arabicPeriod"/>
            </a:pPr>
            <a:endParaRPr lang="en-US" dirty="0" smtClean="0"/>
          </a:p>
          <a:p>
            <a:pPr marL="514350" indent="-514350">
              <a:buFont typeface="+mj-lt"/>
              <a:buAutoNum type="arabicPeriod"/>
            </a:pPr>
            <a:r>
              <a:rPr lang="en-US" dirty="0" smtClean="0"/>
              <a:t>Be clear about the purposes or goals of the engagement effort, and the populations and/or communities you want to engage. </a:t>
            </a:r>
          </a:p>
          <a:p>
            <a:pPr marL="514350" indent="-514350">
              <a:buFont typeface="+mj-lt"/>
              <a:buAutoNum type="arabicPeriod"/>
            </a:pPr>
            <a:r>
              <a:rPr lang="en-US" dirty="0" smtClean="0"/>
              <a:t>Become knowledgeable about the community’s culture, economic conditions, social networks, political and power structures, norms and values, demographic trends, history, and experience with engagement efforts.</a:t>
            </a:r>
          </a:p>
          <a:p>
            <a:pPr marL="514350" indent="-514350">
              <a:buFont typeface="+mj-lt"/>
              <a:buAutoNum type="arabicPeriod"/>
            </a:pPr>
            <a:r>
              <a:rPr lang="en-US" dirty="0" smtClean="0"/>
              <a:t>Go into the community, establish relationships, build trust, work with the formal and informal leadership, and seek commitment from community organizations and leaders to create processes for mobilizing the community. </a:t>
            </a:r>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924800" cy="838200"/>
          </a:xfrm>
        </p:spPr>
        <p:txBody>
          <a:bodyPr>
            <a:normAutofit fontScale="90000"/>
          </a:bodyPr>
          <a:lstStyle/>
          <a:p>
            <a:r>
              <a:rPr lang="en-US" dirty="0" smtClean="0"/>
              <a:t>Principles of Community Engagement</a:t>
            </a:r>
            <a:endParaRPr lang="en-US" dirty="0"/>
          </a:p>
        </p:txBody>
      </p:sp>
      <p:sp>
        <p:nvSpPr>
          <p:cNvPr id="3" name="Slide Number Placeholder 2"/>
          <p:cNvSpPr>
            <a:spLocks noGrp="1"/>
          </p:cNvSpPr>
          <p:nvPr>
            <p:ph type="sldNum" sz="quarter" idx="12"/>
          </p:nvPr>
        </p:nvSpPr>
        <p:spPr/>
        <p:txBody>
          <a:bodyPr/>
          <a:lstStyle/>
          <a:p>
            <a:fld id="{01CDA1E8-AA78-443B-97C1-98E8A4DB82C9}" type="slidenum">
              <a:rPr lang="en-US" smtClean="0">
                <a:solidFill>
                  <a:srgbClr val="009DD9"/>
                </a:solidFill>
              </a:rPr>
              <a:pPr/>
              <a:t>35</a:t>
            </a:fld>
            <a:endParaRPr lang="en-US" dirty="0">
              <a:solidFill>
                <a:srgbClr val="009DD9"/>
              </a:solidFill>
            </a:endParaRPr>
          </a:p>
        </p:txBody>
      </p:sp>
      <p:sp>
        <p:nvSpPr>
          <p:cNvPr id="4" name="Content Placeholder 3"/>
          <p:cNvSpPr>
            <a:spLocks noGrp="1"/>
          </p:cNvSpPr>
          <p:nvPr>
            <p:ph sz="quarter" idx="1"/>
          </p:nvPr>
        </p:nvSpPr>
        <p:spPr>
          <a:xfrm>
            <a:off x="838200" y="1447800"/>
            <a:ext cx="7924800" cy="4572000"/>
          </a:xfrm>
        </p:spPr>
        <p:txBody>
          <a:bodyPr>
            <a:normAutofit fontScale="92500" lnSpcReduction="20000"/>
          </a:bodyPr>
          <a:lstStyle/>
          <a:p>
            <a:pPr marL="514350" indent="-514350">
              <a:buFont typeface="+mj-lt"/>
              <a:buAutoNum type="arabicPeriod" startAt="4"/>
            </a:pPr>
            <a:endParaRPr lang="en-US" dirty="0" smtClean="0"/>
          </a:p>
          <a:p>
            <a:pPr marL="514350" indent="-514350">
              <a:buFont typeface="+mj-lt"/>
              <a:buAutoNum type="arabicPeriod" startAt="4"/>
            </a:pPr>
            <a:r>
              <a:rPr lang="en-US" dirty="0" smtClean="0"/>
              <a:t>Remember and accept that collective self-determination is the responsibility and right of all people who comprise a community.</a:t>
            </a:r>
          </a:p>
          <a:p>
            <a:pPr marL="514350" indent="-514350">
              <a:buFont typeface="+mj-lt"/>
              <a:buAutoNum type="arabicPeriod" startAt="4"/>
            </a:pPr>
            <a:r>
              <a:rPr lang="en-US" dirty="0" smtClean="0"/>
              <a:t>Partnering with the community is necessary to create change and improve health. </a:t>
            </a:r>
          </a:p>
          <a:p>
            <a:pPr marL="514350" indent="-514350">
              <a:buFont typeface="+mj-lt"/>
              <a:buAutoNum type="arabicPeriod" startAt="4"/>
            </a:pPr>
            <a:r>
              <a:rPr lang="en-US" dirty="0" smtClean="0"/>
              <a:t>All aspects of community engagement must recognize and respect the diversity of the community.</a:t>
            </a:r>
          </a:p>
          <a:p>
            <a:pPr marL="514350" indent="-514350">
              <a:buFont typeface="+mj-lt"/>
              <a:buAutoNum type="arabicPeriod" startAt="4"/>
            </a:pPr>
            <a:r>
              <a:rPr lang="en-US" dirty="0" smtClean="0"/>
              <a:t>Community engagement can only be sustained by identifying and mobilizing community assets and strengths and by developing the community’s capacity and resources to make decisions and take action.</a:t>
            </a:r>
          </a:p>
          <a:p>
            <a:pPr marL="514350" indent="-514350">
              <a:buFont typeface="+mj-lt"/>
              <a:buAutoNum type="arabicPeriod" startAt="4"/>
            </a:pPr>
            <a:endParaRPr lang="en-US" sz="2400"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924800" cy="838200"/>
          </a:xfrm>
        </p:spPr>
        <p:txBody>
          <a:bodyPr>
            <a:normAutofit fontScale="90000"/>
          </a:bodyPr>
          <a:lstStyle/>
          <a:p>
            <a:r>
              <a:rPr lang="en-US" dirty="0" smtClean="0"/>
              <a:t>Principles of Community Engagement</a:t>
            </a:r>
            <a:endParaRPr lang="en-US" dirty="0"/>
          </a:p>
        </p:txBody>
      </p:sp>
      <p:sp>
        <p:nvSpPr>
          <p:cNvPr id="3" name="Slide Number Placeholder 2"/>
          <p:cNvSpPr>
            <a:spLocks noGrp="1"/>
          </p:cNvSpPr>
          <p:nvPr>
            <p:ph type="sldNum" sz="quarter" idx="12"/>
          </p:nvPr>
        </p:nvSpPr>
        <p:spPr/>
        <p:txBody>
          <a:bodyPr/>
          <a:lstStyle/>
          <a:p>
            <a:fld id="{01CDA1E8-AA78-443B-97C1-98E8A4DB82C9}" type="slidenum">
              <a:rPr lang="en-US" smtClean="0">
                <a:solidFill>
                  <a:srgbClr val="009DD9"/>
                </a:solidFill>
              </a:rPr>
              <a:pPr/>
              <a:t>36</a:t>
            </a:fld>
            <a:endParaRPr lang="en-US" dirty="0">
              <a:solidFill>
                <a:srgbClr val="009DD9"/>
              </a:solidFill>
            </a:endParaRPr>
          </a:p>
        </p:txBody>
      </p:sp>
      <p:sp>
        <p:nvSpPr>
          <p:cNvPr id="4" name="Content Placeholder 3"/>
          <p:cNvSpPr>
            <a:spLocks noGrp="1"/>
          </p:cNvSpPr>
          <p:nvPr>
            <p:ph sz="quarter" idx="1"/>
          </p:nvPr>
        </p:nvSpPr>
        <p:spPr>
          <a:xfrm>
            <a:off x="838200" y="1295400"/>
            <a:ext cx="7924800" cy="4724400"/>
          </a:xfrm>
        </p:spPr>
        <p:txBody>
          <a:bodyPr>
            <a:normAutofit lnSpcReduction="10000"/>
          </a:bodyPr>
          <a:lstStyle/>
          <a:p>
            <a:pPr marL="514350" indent="-514350">
              <a:buFont typeface="+mj-lt"/>
              <a:buAutoNum type="arabicPeriod" startAt="8"/>
            </a:pPr>
            <a:endParaRPr lang="en-US" dirty="0" smtClean="0"/>
          </a:p>
          <a:p>
            <a:pPr marL="514350" indent="-514350">
              <a:buFont typeface="+mj-lt"/>
              <a:buAutoNum type="arabicPeriod" startAt="8"/>
            </a:pPr>
            <a:r>
              <a:rPr lang="en-US" sz="2400" dirty="0" smtClean="0"/>
              <a:t>Organizations that wish to engage a community as well as individuals seeking to effect change must be prepared to release control of actions or interventions to the community and be flexible enough to meet its changing needs.</a:t>
            </a:r>
          </a:p>
          <a:p>
            <a:pPr marL="514350" indent="-514350">
              <a:buFont typeface="+mj-lt"/>
              <a:buAutoNum type="arabicPeriod" startAt="8"/>
            </a:pPr>
            <a:r>
              <a:rPr lang="en-US" sz="2400" dirty="0" smtClean="0"/>
              <a:t>Community collaboration requires long-term commitment by the engaging organization and its partners.</a:t>
            </a:r>
          </a:p>
          <a:p>
            <a:pPr marL="514350" indent="-514350">
              <a:buFont typeface="+mj-lt"/>
              <a:buAutoNum type="arabicPeriod" startAt="8"/>
            </a:pPr>
            <a:endParaRPr lang="en-US" sz="2400" dirty="0" smtClean="0"/>
          </a:p>
          <a:p>
            <a:pPr marL="514350" indent="-514350">
              <a:buNone/>
            </a:pPr>
            <a:endParaRPr lang="en-US" sz="2400" dirty="0" smtClean="0"/>
          </a:p>
          <a:p>
            <a:pPr marL="514350" indent="-514350">
              <a:buNone/>
            </a:pPr>
            <a:r>
              <a:rPr lang="en-US" sz="1200" dirty="0" smtClean="0"/>
              <a:t>           </a:t>
            </a:r>
            <a:r>
              <a:rPr lang="en-US" sz="1600" dirty="0" smtClean="0"/>
              <a:t>Source: Principles of Community Engagement – Second Edition, 2011</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a:xfrm>
            <a:off x="914400" y="685800"/>
            <a:ext cx="7772400" cy="1219200"/>
          </a:xfrm>
        </p:spPr>
        <p:txBody>
          <a:bodyPr>
            <a:normAutofit fontScale="90000"/>
          </a:bodyPr>
          <a:lstStyle/>
          <a:p>
            <a:r>
              <a:rPr lang="en-US" b="1" dirty="0" smtClean="0"/>
              <a:t>Getting Started: Questions </a:t>
            </a:r>
            <a:r>
              <a:rPr lang="en-US" b="1" dirty="0"/>
              <a:t>To Answer About Your Audience</a:t>
            </a:r>
          </a:p>
        </p:txBody>
      </p:sp>
      <p:sp>
        <p:nvSpPr>
          <p:cNvPr id="265219" name="Rectangle 3"/>
          <p:cNvSpPr>
            <a:spLocks noGrp="1" noChangeArrowheads="1"/>
          </p:cNvSpPr>
          <p:nvPr>
            <p:ph type="body" idx="1"/>
          </p:nvPr>
        </p:nvSpPr>
        <p:spPr>
          <a:xfrm>
            <a:off x="609600" y="1905000"/>
            <a:ext cx="8534400" cy="5257800"/>
          </a:xfrm>
        </p:spPr>
        <p:txBody>
          <a:bodyPr>
            <a:normAutofit/>
          </a:bodyPr>
          <a:lstStyle/>
          <a:p>
            <a:pPr marL="334963" indent="-334963"/>
            <a:r>
              <a:rPr lang="en-US" sz="2000" dirty="0" smtClean="0"/>
              <a:t>Which </a:t>
            </a:r>
            <a:r>
              <a:rPr lang="en-US" sz="2000" dirty="0"/>
              <a:t>audiences have the greatest cancer burden?</a:t>
            </a:r>
          </a:p>
          <a:p>
            <a:pPr marL="334963" indent="-334963"/>
            <a:r>
              <a:rPr lang="en-US" sz="2000" dirty="0"/>
              <a:t>How might you describe your audience? What is their race/ethnicity? Education level(s)? Age ranges? General socioeconomic status?</a:t>
            </a:r>
          </a:p>
          <a:p>
            <a:pPr marL="334963" indent="-334963"/>
            <a:r>
              <a:rPr lang="en-US" sz="2000" dirty="0"/>
              <a:t>Where/how do they spend the majority of their time?</a:t>
            </a:r>
          </a:p>
          <a:p>
            <a:pPr marL="334963" indent="-334963"/>
            <a:r>
              <a:rPr lang="en-US" sz="2000" dirty="0"/>
              <a:t>What are their health beliefs?</a:t>
            </a:r>
          </a:p>
          <a:p>
            <a:pPr marL="334963" indent="-334963"/>
            <a:r>
              <a:rPr lang="en-US" sz="2000" dirty="0"/>
              <a:t>What are their gaps in knowledge or barriers to heath information?   </a:t>
            </a:r>
          </a:p>
          <a:p>
            <a:pPr marL="334963" indent="-334963"/>
            <a:r>
              <a:rPr lang="en-US" sz="2000" dirty="0"/>
              <a:t>What are their health needs? What do they want with regard</a:t>
            </a:r>
          </a:p>
          <a:p>
            <a:pPr marL="334963" indent="-334963">
              <a:spcBef>
                <a:spcPts val="0"/>
              </a:spcBef>
              <a:buFont typeface="Wingdings" pitchFamily="2" charset="2"/>
              <a:buNone/>
            </a:pPr>
            <a:r>
              <a:rPr lang="en-US" sz="2000" dirty="0"/>
              <a:t>    </a:t>
            </a:r>
            <a:r>
              <a:rPr lang="en-US" sz="2000" dirty="0" smtClean="0"/>
              <a:t> to </a:t>
            </a:r>
            <a:r>
              <a:rPr lang="en-US" sz="2000" dirty="0"/>
              <a:t>. . . ? (This may or may not be related to what they value.)</a:t>
            </a:r>
          </a:p>
          <a:p>
            <a:pPr marL="334963" indent="-334963"/>
            <a:r>
              <a:rPr lang="en-US" sz="2000" dirty="0"/>
              <a:t>What are the best ways to reach your audience (e.g.,</a:t>
            </a:r>
            <a:r>
              <a:rPr lang="en-US" sz="2000" dirty="0">
                <a:cs typeface="Times New Roman" pitchFamily="18" charset="0"/>
              </a:rPr>
              <a:t> </a:t>
            </a:r>
            <a:r>
              <a:rPr lang="en-US" sz="2000" dirty="0"/>
              <a:t>looking at community resources)?  What is their media access/use?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normAutofit fontScale="90000"/>
          </a:bodyPr>
          <a:lstStyle/>
          <a:p>
            <a:r>
              <a:rPr lang="en-US" b="1" dirty="0" smtClean="0"/>
              <a:t>Learning About Your Community</a:t>
            </a:r>
            <a:endParaRPr lang="en-US" b="1" dirty="0"/>
          </a:p>
        </p:txBody>
      </p:sp>
      <p:sp>
        <p:nvSpPr>
          <p:cNvPr id="267267" name="Rectangle 3"/>
          <p:cNvSpPr>
            <a:spLocks noGrp="1" noChangeArrowheads="1"/>
          </p:cNvSpPr>
          <p:nvPr>
            <p:ph type="body" idx="1"/>
          </p:nvPr>
        </p:nvSpPr>
        <p:spPr>
          <a:xfrm>
            <a:off x="609600" y="1600200"/>
            <a:ext cx="8001000" cy="4114800"/>
          </a:xfrm>
        </p:spPr>
        <p:txBody>
          <a:bodyPr/>
          <a:lstStyle/>
          <a:p>
            <a:pPr marL="407988" indent="-407988"/>
            <a:r>
              <a:rPr lang="en-US" sz="3600" dirty="0"/>
              <a:t>Primary sources</a:t>
            </a:r>
          </a:p>
          <a:p>
            <a:pPr marL="855663" lvl="1" indent="-333375"/>
            <a:r>
              <a:rPr lang="en-US" sz="3000" dirty="0"/>
              <a:t>Quantitative:  Surveys/questionnaires  </a:t>
            </a:r>
          </a:p>
          <a:p>
            <a:pPr marL="855663" lvl="1" indent="-333375"/>
            <a:r>
              <a:rPr lang="en-US" sz="3000" dirty="0" smtClean="0"/>
              <a:t>Qualitative (group):  </a:t>
            </a:r>
            <a:r>
              <a:rPr lang="en-US" sz="3000" dirty="0"/>
              <a:t>Focus groups, public meetings, direct observation </a:t>
            </a:r>
          </a:p>
          <a:p>
            <a:pPr marL="855663" lvl="1" indent="-333375"/>
            <a:r>
              <a:rPr lang="en-US" sz="3000" dirty="0" smtClean="0"/>
              <a:t>Qualitative (one-on-one):  </a:t>
            </a:r>
            <a:r>
              <a:rPr lang="en-US" sz="3000" dirty="0"/>
              <a:t>In-depth interviews with community leaders, interviews with other program planners.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685800" y="609600"/>
            <a:ext cx="7772400" cy="914400"/>
          </a:xfrm>
        </p:spPr>
        <p:txBody>
          <a:bodyPr/>
          <a:lstStyle/>
          <a:p>
            <a:r>
              <a:rPr lang="en-US" b="1" dirty="0"/>
              <a:t>Information Collection</a:t>
            </a:r>
            <a:r>
              <a:rPr lang="en-US" dirty="0"/>
              <a:t> </a:t>
            </a:r>
          </a:p>
        </p:txBody>
      </p:sp>
      <p:sp>
        <p:nvSpPr>
          <p:cNvPr id="299011" name="Rectangle 3"/>
          <p:cNvSpPr>
            <a:spLocks noGrp="1" noChangeArrowheads="1"/>
          </p:cNvSpPr>
          <p:nvPr>
            <p:ph type="body" sz="half" idx="1"/>
          </p:nvPr>
        </p:nvSpPr>
        <p:spPr>
          <a:xfrm>
            <a:off x="533400" y="1524000"/>
            <a:ext cx="4572000" cy="4648200"/>
          </a:xfrm>
        </p:spPr>
        <p:txBody>
          <a:bodyPr/>
          <a:lstStyle/>
          <a:p>
            <a:pPr>
              <a:lnSpc>
                <a:spcPct val="90000"/>
              </a:lnSpc>
            </a:pPr>
            <a:endParaRPr lang="en-US" sz="2600" dirty="0" smtClean="0"/>
          </a:p>
          <a:p>
            <a:pPr>
              <a:lnSpc>
                <a:spcPct val="90000"/>
              </a:lnSpc>
            </a:pPr>
            <a:r>
              <a:rPr lang="en-US" sz="2600" dirty="0" smtClean="0"/>
              <a:t>Secondary </a:t>
            </a:r>
            <a:r>
              <a:rPr lang="en-US" sz="2600" dirty="0"/>
              <a:t>sources </a:t>
            </a:r>
          </a:p>
          <a:p>
            <a:pPr lvl="1">
              <a:lnSpc>
                <a:spcPct val="90000"/>
              </a:lnSpc>
            </a:pPr>
            <a:r>
              <a:rPr lang="en-US" sz="2400" dirty="0"/>
              <a:t>Health status data: demographics, vital statistics, hospital records, morbidity and mortality reports</a:t>
            </a:r>
          </a:p>
          <a:p>
            <a:pPr lvl="1">
              <a:lnSpc>
                <a:spcPct val="90000"/>
              </a:lnSpc>
            </a:pPr>
            <a:r>
              <a:rPr lang="en-US" sz="2400" dirty="0"/>
              <a:t>Cancer Control </a:t>
            </a:r>
            <a:r>
              <a:rPr lang="en-US" sz="2400" dirty="0" smtClean="0"/>
              <a:t>P.L.A.N.E.T. </a:t>
            </a:r>
            <a:r>
              <a:rPr lang="en-US" sz="2500" dirty="0"/>
              <a:t>State Cancer Profiles (NCI, </a:t>
            </a:r>
            <a:r>
              <a:rPr lang="en-US" sz="2500" dirty="0" smtClean="0"/>
              <a:t>CDC)</a:t>
            </a:r>
            <a:endParaRPr lang="en-US" sz="2500" dirty="0"/>
          </a:p>
          <a:p>
            <a:pPr lvl="1">
              <a:lnSpc>
                <a:spcPct val="90000"/>
              </a:lnSpc>
            </a:pPr>
            <a:r>
              <a:rPr lang="en-US" sz="2400" dirty="0"/>
              <a:t>Literature </a:t>
            </a:r>
            <a:r>
              <a:rPr lang="en-US" sz="2400" dirty="0" smtClean="0"/>
              <a:t>review </a:t>
            </a:r>
            <a:endParaRPr lang="en-US" sz="2400" dirty="0"/>
          </a:p>
          <a:p>
            <a:pPr lvl="1">
              <a:lnSpc>
                <a:spcPct val="90000"/>
              </a:lnSpc>
              <a:buFont typeface="Wingdings" pitchFamily="2" charset="2"/>
              <a:buNone/>
            </a:pPr>
            <a:r>
              <a:rPr lang="en-US" sz="2000" dirty="0"/>
              <a:t>	</a:t>
            </a:r>
          </a:p>
          <a:p>
            <a:pPr marL="1138238" lvl="2" indent="-223838">
              <a:lnSpc>
                <a:spcPct val="90000"/>
              </a:lnSpc>
              <a:buFont typeface="Wingdings" pitchFamily="2" charset="2"/>
              <a:buNone/>
            </a:pPr>
            <a:endParaRPr lang="en-US" sz="2000" dirty="0"/>
          </a:p>
        </p:txBody>
      </p:sp>
      <p:pic>
        <p:nvPicPr>
          <p:cNvPr id="21506" name="Picture 2" descr="United States map showing age-adjusted incidence rates by state."/>
          <p:cNvPicPr>
            <a:picLocks noChangeAspect="1" noChangeArrowheads="1"/>
          </p:cNvPicPr>
          <p:nvPr/>
        </p:nvPicPr>
        <p:blipFill>
          <a:blip r:embed="rId3" cstate="print"/>
          <a:srcRect/>
          <a:stretch>
            <a:fillRect/>
          </a:stretch>
        </p:blipFill>
        <p:spPr bwMode="auto">
          <a:xfrm>
            <a:off x="4953000" y="1905000"/>
            <a:ext cx="3962400" cy="409860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838200" y="609600"/>
            <a:ext cx="7772400" cy="838200"/>
          </a:xfrm>
        </p:spPr>
        <p:txBody>
          <a:bodyPr/>
          <a:lstStyle/>
          <a:p>
            <a:pPr algn="ctr"/>
            <a:r>
              <a:rPr lang="en-US" b="1" smtClean="0"/>
              <a:t>What is Evidence?</a:t>
            </a:r>
          </a:p>
        </p:txBody>
      </p:sp>
      <p:sp>
        <p:nvSpPr>
          <p:cNvPr id="61443" name="Content Placeholder 2"/>
          <p:cNvSpPr>
            <a:spLocks noGrp="1"/>
          </p:cNvSpPr>
          <p:nvPr>
            <p:ph idx="1"/>
          </p:nvPr>
        </p:nvSpPr>
        <p:spPr>
          <a:xfrm>
            <a:off x="838200" y="1489075"/>
            <a:ext cx="7848600" cy="4530725"/>
          </a:xfrm>
        </p:spPr>
        <p:txBody>
          <a:bodyPr/>
          <a:lstStyle/>
          <a:p>
            <a:pPr>
              <a:buFont typeface="Wingdings" pitchFamily="2" charset="2"/>
              <a:buNone/>
            </a:pPr>
            <a:r>
              <a:rPr lang="en-US" sz="2400" b="1" dirty="0" smtClean="0"/>
              <a:t>“ the available body of facts or information indicating whether a belief or proposition is true or valid”</a:t>
            </a:r>
          </a:p>
          <a:p>
            <a:pPr>
              <a:buFont typeface="Wingdings" pitchFamily="2" charset="2"/>
              <a:buNone/>
            </a:pPr>
            <a:endParaRPr lang="en-US" sz="1200" b="1" dirty="0" smtClean="0"/>
          </a:p>
          <a:p>
            <a:pPr>
              <a:buFont typeface="Wingdings" pitchFamily="2" charset="2"/>
              <a:buNone/>
            </a:pPr>
            <a:endParaRPr lang="en-US" sz="1200" b="1" dirty="0" smtClean="0"/>
          </a:p>
          <a:p>
            <a:pPr>
              <a:buFont typeface="Wingdings" pitchFamily="2" charset="2"/>
              <a:buNone/>
            </a:pPr>
            <a:r>
              <a:rPr lang="en-US" sz="2400" b="1" dirty="0" smtClean="0"/>
              <a:t>In public health practice, a collection of</a:t>
            </a:r>
          </a:p>
          <a:p>
            <a:pPr lvl="1">
              <a:buClr>
                <a:schemeClr val="accent1"/>
              </a:buClr>
              <a:buFont typeface="Arial" pitchFamily="34" charset="0"/>
              <a:buChar char="•"/>
            </a:pPr>
            <a:r>
              <a:rPr lang="en-US" sz="2400" dirty="0" smtClean="0"/>
              <a:t>Data or scientific evidence (guidelines)</a:t>
            </a:r>
          </a:p>
          <a:p>
            <a:pPr lvl="1">
              <a:buClr>
                <a:schemeClr val="accent1"/>
              </a:buClr>
              <a:buFont typeface="Arial" pitchFamily="34" charset="0"/>
              <a:buChar char="•"/>
            </a:pPr>
            <a:r>
              <a:rPr lang="en-US" sz="2400" dirty="0" smtClean="0"/>
              <a:t>Input from community members</a:t>
            </a:r>
          </a:p>
          <a:p>
            <a:pPr lvl="1">
              <a:buClr>
                <a:schemeClr val="accent1"/>
              </a:buClr>
              <a:buFont typeface="Arial" pitchFamily="34" charset="0"/>
              <a:buChar char="•"/>
            </a:pPr>
            <a:r>
              <a:rPr lang="en-US" sz="2400" dirty="0" smtClean="0"/>
              <a:t>Input from other stakeholders </a:t>
            </a:r>
          </a:p>
          <a:p>
            <a:pPr lvl="1">
              <a:buClr>
                <a:schemeClr val="accent1"/>
              </a:buClr>
              <a:buFont typeface="Arial" pitchFamily="34" charset="0"/>
              <a:buChar char="•"/>
            </a:pPr>
            <a:r>
              <a:rPr lang="en-US" sz="2400" dirty="0" smtClean="0"/>
              <a:t>Professional experience</a:t>
            </a:r>
          </a:p>
        </p:txBody>
      </p:sp>
      <p:sp>
        <p:nvSpPr>
          <p:cNvPr id="61444" name="TextBox 3"/>
          <p:cNvSpPr txBox="1">
            <a:spLocks noChangeArrowheads="1"/>
          </p:cNvSpPr>
          <p:nvPr/>
        </p:nvSpPr>
        <p:spPr bwMode="auto">
          <a:xfrm>
            <a:off x="1066800" y="6248400"/>
            <a:ext cx="6858000" cy="461665"/>
          </a:xfrm>
          <a:prstGeom prst="rect">
            <a:avLst/>
          </a:prstGeom>
          <a:noFill/>
          <a:ln w="9525">
            <a:noFill/>
            <a:miter lim="800000"/>
            <a:headEnd/>
            <a:tailEnd/>
          </a:ln>
        </p:spPr>
        <p:txBody>
          <a:bodyPr wrap="square">
            <a:spAutoFit/>
          </a:bodyPr>
          <a:lstStyle/>
          <a:p>
            <a:r>
              <a:rPr lang="en-US" sz="1200" dirty="0">
                <a:solidFill>
                  <a:srgbClr val="000000"/>
                </a:solidFill>
              </a:rPr>
              <a:t>Brownson RC, Baker EA, </a:t>
            </a:r>
            <a:r>
              <a:rPr lang="en-US" sz="1200" dirty="0" err="1">
                <a:solidFill>
                  <a:srgbClr val="000000"/>
                </a:solidFill>
              </a:rPr>
              <a:t>Leet</a:t>
            </a:r>
            <a:r>
              <a:rPr lang="en-US" sz="1200" dirty="0">
                <a:solidFill>
                  <a:srgbClr val="000000"/>
                </a:solidFill>
              </a:rPr>
              <a:t> TL, Gillespie KN, Evidence-Based Public Health.  New York: Oxford University Press; 2003</a:t>
            </a:r>
          </a:p>
        </p:txBody>
      </p:sp>
      <p:pic>
        <p:nvPicPr>
          <p:cNvPr id="6" name="Picture 5" descr="51OtupzMeUL__BO2,204,203,200_PIsitb-sticker-arrow-click,TopRight,35,-76_AA300_SH20_OU01_.jpg"/>
          <p:cNvPicPr>
            <a:picLocks noChangeAspect="1"/>
          </p:cNvPicPr>
          <p:nvPr/>
        </p:nvPicPr>
        <p:blipFill>
          <a:blip r:embed="rId3" cstate="print"/>
          <a:stretch>
            <a:fillRect/>
          </a:stretch>
        </p:blipFill>
        <p:spPr>
          <a:xfrm>
            <a:off x="7162800" y="2286000"/>
            <a:ext cx="1752600" cy="1752600"/>
          </a:xfrm>
          <a:prstGeom prst="rect">
            <a:avLst/>
          </a:prstGeom>
        </p:spPr>
      </p:pic>
      <p:pic>
        <p:nvPicPr>
          <p:cNvPr id="7" name="Picture 6" descr="51I8efCunZL__BO2,204,203,200_PIsitb-sticker-arrow-click,TopRight,35,-76_AA300_SH20_OU01_.jpg"/>
          <p:cNvPicPr>
            <a:picLocks noChangeAspect="1"/>
          </p:cNvPicPr>
          <p:nvPr/>
        </p:nvPicPr>
        <p:blipFill>
          <a:blip r:embed="rId4" cstate="print"/>
          <a:stretch>
            <a:fillRect/>
          </a:stretch>
        </p:blipFill>
        <p:spPr>
          <a:xfrm>
            <a:off x="5943600" y="4038600"/>
            <a:ext cx="1866900" cy="18669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b="1" dirty="0" smtClean="0"/>
              <a:t>Useful Data Sources</a:t>
            </a:r>
            <a:endParaRPr lang="en-US" b="1" dirty="0"/>
          </a:p>
        </p:txBody>
      </p:sp>
      <p:sp>
        <p:nvSpPr>
          <p:cNvPr id="275459" name="Rectangle 3"/>
          <p:cNvSpPr>
            <a:spLocks noGrp="1" noChangeArrowheads="1"/>
          </p:cNvSpPr>
          <p:nvPr>
            <p:ph type="body" idx="1"/>
          </p:nvPr>
        </p:nvSpPr>
        <p:spPr>
          <a:xfrm>
            <a:off x="1143000" y="1524000"/>
            <a:ext cx="7696200" cy="5181600"/>
          </a:xfrm>
        </p:spPr>
        <p:txBody>
          <a:bodyPr>
            <a:normAutofit fontScale="25000" lnSpcReduction="20000"/>
          </a:bodyPr>
          <a:lstStyle/>
          <a:p>
            <a:r>
              <a:rPr lang="en-US" sz="8000" dirty="0" smtClean="0"/>
              <a:t>State Cancer Profiles (Step 1 on Cancer Control P.L.A.N.E.T.): </a:t>
            </a:r>
            <a:r>
              <a:rPr lang="en-US" sz="8000" dirty="0" smtClean="0">
                <a:hlinkClick r:id="rId3"/>
              </a:rPr>
              <a:t>http://statecancerprofiles.cancer.gov</a:t>
            </a:r>
            <a:r>
              <a:rPr lang="en-US" sz="8000" dirty="0" smtClean="0"/>
              <a:t> </a:t>
            </a:r>
          </a:p>
          <a:p>
            <a:r>
              <a:rPr lang="en-US" sz="8000" dirty="0" smtClean="0"/>
              <a:t>Surveillance, Epidemiology and End Results (SEER) Program: </a:t>
            </a:r>
            <a:r>
              <a:rPr lang="en-US" sz="8000" dirty="0" smtClean="0">
                <a:hlinkClick r:id="rId4"/>
              </a:rPr>
              <a:t>http://seer.cancer.gov</a:t>
            </a:r>
            <a:r>
              <a:rPr lang="en-US" sz="8000" dirty="0" smtClean="0"/>
              <a:t> </a:t>
            </a:r>
          </a:p>
          <a:p>
            <a:r>
              <a:rPr lang="en-US" sz="8000" dirty="0" smtClean="0"/>
              <a:t>Health Information National Trends Survey (HINTS): </a:t>
            </a:r>
            <a:r>
              <a:rPr lang="en-US" sz="8000" dirty="0" smtClean="0">
                <a:hlinkClick r:id="rId5"/>
              </a:rPr>
              <a:t>http://hints.cancer.gov</a:t>
            </a:r>
            <a:r>
              <a:rPr lang="en-US" sz="8000" dirty="0" smtClean="0"/>
              <a:t>  </a:t>
            </a:r>
          </a:p>
          <a:p>
            <a:r>
              <a:rPr lang="en-US" sz="8000" dirty="0" smtClean="0"/>
              <a:t>U.S</a:t>
            </a:r>
            <a:r>
              <a:rPr lang="en-US" sz="8000" dirty="0"/>
              <a:t>. Census Bureau: </a:t>
            </a:r>
            <a:r>
              <a:rPr lang="en-US" sz="8000" dirty="0">
                <a:hlinkClick r:id="rId6"/>
              </a:rPr>
              <a:t>http://www.census.gov</a:t>
            </a:r>
            <a:endParaRPr lang="en-US" sz="8000" dirty="0"/>
          </a:p>
          <a:p>
            <a:r>
              <a:rPr lang="en-US" sz="8000" dirty="0"/>
              <a:t>National Center for Health </a:t>
            </a:r>
            <a:r>
              <a:rPr lang="en-US" sz="8000" dirty="0" smtClean="0"/>
              <a:t>Statistics: </a:t>
            </a:r>
            <a:r>
              <a:rPr lang="en-US" sz="8000" dirty="0" smtClean="0">
                <a:hlinkClick r:id="rId7"/>
              </a:rPr>
              <a:t>http</a:t>
            </a:r>
            <a:r>
              <a:rPr lang="en-US" sz="8000" dirty="0">
                <a:hlinkClick r:id="rId7"/>
              </a:rPr>
              <a:t>://</a:t>
            </a:r>
            <a:r>
              <a:rPr lang="en-US" sz="8000" dirty="0" smtClean="0">
                <a:hlinkClick r:id="rId7"/>
              </a:rPr>
              <a:t>www.cdc.gov/nchs</a:t>
            </a:r>
            <a:endParaRPr lang="en-US" sz="8000" dirty="0" smtClean="0"/>
          </a:p>
          <a:p>
            <a:r>
              <a:rPr lang="en-US" sz="8000" dirty="0" smtClean="0"/>
              <a:t>National Program of Cancer Registries (NPCR): </a:t>
            </a:r>
            <a:r>
              <a:rPr lang="en-US" sz="8000" dirty="0" smtClean="0">
                <a:hlinkClick r:id="rId8"/>
              </a:rPr>
              <a:t>http://www.cdc.gov/cancer/npcr</a:t>
            </a:r>
            <a:r>
              <a:rPr lang="en-US" sz="8000" dirty="0" smtClean="0"/>
              <a:t> </a:t>
            </a:r>
          </a:p>
          <a:p>
            <a:r>
              <a:rPr lang="en-US" sz="8000" dirty="0" smtClean="0"/>
              <a:t>Behavioral Risk Factors Surveillance Survey (BRFSS): </a:t>
            </a:r>
            <a:r>
              <a:rPr lang="en-US" sz="8000" dirty="0" smtClean="0">
                <a:hlinkClick r:id="rId9"/>
              </a:rPr>
              <a:t>http://www.cdc.gov/brfss/index.htm</a:t>
            </a:r>
            <a:endParaRPr lang="en-US" sz="8000" dirty="0" smtClean="0"/>
          </a:p>
          <a:p>
            <a:r>
              <a:rPr lang="en-US" sz="8000" dirty="0" smtClean="0">
                <a:cs typeface="Times New Roman" pitchFamily="18" charset="0"/>
              </a:rPr>
              <a:t>American </a:t>
            </a:r>
            <a:r>
              <a:rPr lang="en-US" sz="8000" dirty="0">
                <a:cs typeface="Times New Roman" pitchFamily="18" charset="0"/>
              </a:rPr>
              <a:t>Cancer Society’s Facts and Figures: </a:t>
            </a:r>
            <a:r>
              <a:rPr lang="en-US" sz="8000" dirty="0">
                <a:cs typeface="Times New Roman" pitchFamily="18" charset="0"/>
                <a:hlinkClick r:id="rId10"/>
              </a:rPr>
              <a:t>http://www.cancer.org/docroot/STT/stt_0.asp</a:t>
            </a:r>
            <a:r>
              <a:rPr lang="en-US" sz="8000" dirty="0"/>
              <a:t>  </a:t>
            </a:r>
            <a:endParaRPr lang="en-US" sz="8000" dirty="0" smtClean="0"/>
          </a:p>
          <a:p>
            <a:r>
              <a:rPr lang="en-US" sz="8000" dirty="0" smtClean="0"/>
              <a:t>Data.gov (includes HealthData.gov): </a:t>
            </a:r>
            <a:r>
              <a:rPr lang="en-US" sz="8000" dirty="0" smtClean="0">
                <a:hlinkClick r:id="rId11"/>
              </a:rPr>
              <a:t>http://www.data.gov</a:t>
            </a:r>
            <a:r>
              <a:rPr lang="en-US" sz="8000" dirty="0" smtClean="0"/>
              <a:t>  </a:t>
            </a:r>
            <a:endParaRPr lang="en-US" sz="8000" dirty="0"/>
          </a:p>
          <a:p>
            <a:pPr>
              <a:buNone/>
            </a:pPr>
            <a:r>
              <a:rPr lang="en-US" sz="8000" dirty="0"/>
              <a:t>     </a:t>
            </a:r>
            <a:endParaRPr lang="en-US" sz="8000" dirty="0" smtClean="0"/>
          </a:p>
          <a:p>
            <a:pPr>
              <a:buNone/>
            </a:pPr>
            <a:r>
              <a:rPr lang="en-US" sz="2200" dirty="0" smtClean="0"/>
              <a:t>		  </a:t>
            </a:r>
          </a:p>
          <a:p>
            <a:pPr>
              <a:buNone/>
            </a:pPr>
            <a:endParaRPr lang="en-US" sz="2200" dirty="0" smtClean="0"/>
          </a:p>
          <a:p>
            <a:pPr>
              <a:buNone/>
            </a:pPr>
            <a:endParaRPr lang="en-US" sz="1800" dirty="0" smtClean="0"/>
          </a:p>
          <a:p>
            <a:pPr>
              <a:spcBef>
                <a:spcPts val="0"/>
              </a:spcBef>
              <a:buNone/>
            </a:pPr>
            <a:endParaRPr lang="en-US" sz="1800" dirty="0" smtClean="0"/>
          </a:p>
          <a:p>
            <a:pPr>
              <a:spcBef>
                <a:spcPts val="0"/>
              </a:spcBef>
              <a:buNone/>
            </a:pPr>
            <a:r>
              <a:rPr lang="en-US" sz="1800" dirty="0" smtClean="0"/>
              <a:t>	</a:t>
            </a:r>
            <a:endParaRPr lang="en-US" sz="1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dirty="0"/>
              <a:t>Using </a:t>
            </a:r>
            <a:r>
              <a:rPr lang="en-US" dirty="0" smtClean="0"/>
              <a:t>Data </a:t>
            </a:r>
            <a:r>
              <a:rPr lang="en-US" dirty="0"/>
              <a:t>to </a:t>
            </a:r>
            <a:r>
              <a:rPr lang="en-US" dirty="0" smtClean="0"/>
              <a:t>Engage Coalitions</a:t>
            </a:r>
            <a:endParaRPr lang="en-US" dirty="0"/>
          </a:p>
        </p:txBody>
      </p:sp>
      <p:sp>
        <p:nvSpPr>
          <p:cNvPr id="297987" name="Rectangle 3"/>
          <p:cNvSpPr>
            <a:spLocks noGrp="1" noChangeArrowheads="1"/>
          </p:cNvSpPr>
          <p:nvPr>
            <p:ph type="body" idx="1"/>
          </p:nvPr>
        </p:nvSpPr>
        <p:spPr/>
        <p:txBody>
          <a:bodyPr/>
          <a:lstStyle/>
          <a:p>
            <a:pPr marL="533400" indent="-533400">
              <a:buNone/>
            </a:pPr>
            <a:r>
              <a:rPr lang="en-US" dirty="0"/>
              <a:t>Recommendations:</a:t>
            </a:r>
          </a:p>
          <a:p>
            <a:pPr marL="952500" lvl="1" indent="-495300">
              <a:buFont typeface="Wingdings" pitchFamily="2" charset="2"/>
              <a:buAutoNum type="arabicPeriod"/>
            </a:pPr>
            <a:r>
              <a:rPr lang="en-US" dirty="0"/>
              <a:t>Package data </a:t>
            </a:r>
            <a:r>
              <a:rPr lang="en-US" dirty="0" smtClean="0"/>
              <a:t>in </a:t>
            </a:r>
            <a:r>
              <a:rPr lang="en-US" dirty="0"/>
              <a:t>useful manner to help coalition members identify and prioritize programming </a:t>
            </a:r>
            <a:r>
              <a:rPr lang="en-US" dirty="0" smtClean="0"/>
              <a:t>efforts.</a:t>
            </a:r>
          </a:p>
          <a:p>
            <a:pPr marL="952500" lvl="1" indent="-495300">
              <a:buFont typeface="Wingdings" pitchFamily="2" charset="2"/>
              <a:buAutoNum type="arabicPeriod"/>
            </a:pPr>
            <a:endParaRPr lang="en-US" dirty="0"/>
          </a:p>
          <a:p>
            <a:pPr marL="952500" lvl="1" indent="-495300">
              <a:buFont typeface="Wingdings" pitchFamily="2" charset="2"/>
              <a:buAutoNum type="arabicPeriod"/>
            </a:pPr>
            <a:r>
              <a:rPr lang="en-US" dirty="0"/>
              <a:t>Encourage coalition members to gather, review and use local </a:t>
            </a:r>
            <a:r>
              <a:rPr lang="en-US" dirty="0" smtClean="0"/>
              <a:t>data.</a:t>
            </a:r>
          </a:p>
          <a:p>
            <a:pPr marL="952500" lvl="1" indent="-495300">
              <a:buFont typeface="Wingdings" pitchFamily="2" charset="2"/>
              <a:buAutoNum type="arabicPeriod"/>
            </a:pPr>
            <a:endParaRPr lang="en-US" dirty="0"/>
          </a:p>
          <a:p>
            <a:pPr marL="952500" lvl="1" indent="-495300">
              <a:buFont typeface="Wingdings" pitchFamily="2" charset="2"/>
              <a:buAutoNum type="arabicPeriod"/>
            </a:pPr>
            <a:r>
              <a:rPr lang="en-US" dirty="0" smtClean="0"/>
              <a:t>Remember, data </a:t>
            </a:r>
            <a:r>
              <a:rPr lang="en-US" dirty="0"/>
              <a:t>is more than numbers</a:t>
            </a:r>
            <a:r>
              <a:rPr lang="en-US" dirty="0" smtClean="0"/>
              <a:t>.</a:t>
            </a:r>
            <a:endParaRPr lang="en-US" dirty="0"/>
          </a:p>
          <a:p>
            <a:pPr marL="952500" lvl="1" indent="-495300"/>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77900" y="647700"/>
            <a:ext cx="7772400" cy="1143000"/>
          </a:xfrm>
          <a:prstGeom prst="rect">
            <a:avLst/>
          </a:prstGeom>
          <a:noFill/>
          <a:ln w="9525">
            <a:noFill/>
            <a:miter lim="800000"/>
            <a:headEnd/>
            <a:tailEnd/>
          </a:ln>
        </p:spPr>
        <p:txBody>
          <a:bodyPr anchor="ctr"/>
          <a:lstStyle/>
          <a:p>
            <a:pPr eaLnBrk="0" hangingPunct="0">
              <a:defRPr/>
            </a:pPr>
            <a:endParaRPr lang="en-US" sz="3600" kern="0" dirty="0">
              <a:solidFill>
                <a:srgbClr val="DF011B"/>
              </a:solidFill>
              <a:latin typeface="Arial"/>
            </a:endParaRPr>
          </a:p>
        </p:txBody>
      </p:sp>
      <p:sp>
        <p:nvSpPr>
          <p:cNvPr id="59395" name="Title 1"/>
          <p:cNvSpPr txBox="1">
            <a:spLocks/>
          </p:cNvSpPr>
          <p:nvPr/>
        </p:nvSpPr>
        <p:spPr bwMode="auto">
          <a:xfrm>
            <a:off x="977900" y="901700"/>
            <a:ext cx="7772400" cy="927100"/>
          </a:xfrm>
          <a:prstGeom prst="rect">
            <a:avLst/>
          </a:prstGeom>
          <a:noFill/>
          <a:ln w="9525">
            <a:noFill/>
            <a:miter lim="800000"/>
            <a:headEnd/>
            <a:tailEnd/>
          </a:ln>
        </p:spPr>
        <p:txBody>
          <a:bodyPr anchor="ctr"/>
          <a:lstStyle/>
          <a:p>
            <a:pPr algn="ctr" eaLnBrk="0" hangingPunct="0"/>
            <a:endParaRPr lang="en-US" sz="2800" b="1" dirty="0">
              <a:solidFill>
                <a:prstClr val="black"/>
              </a:solidFill>
            </a:endParaRPr>
          </a:p>
        </p:txBody>
      </p:sp>
      <p:graphicFrame>
        <p:nvGraphicFramePr>
          <p:cNvPr id="13" name="Content Placeholder 3"/>
          <p:cNvGraphicFramePr>
            <a:graphicFrameLocks/>
          </p:cNvGraphicFramePr>
          <p:nvPr/>
        </p:nvGraphicFramePr>
        <p:xfrm>
          <a:off x="1219200" y="1905000"/>
          <a:ext cx="76200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914400" y="609600"/>
            <a:ext cx="7772400" cy="1143000"/>
          </a:xfrm>
        </p:spPr>
        <p:txBody>
          <a:bodyPr>
            <a:normAutofit fontScale="90000"/>
          </a:bodyPr>
          <a:lstStyle/>
          <a:p>
            <a:r>
              <a:rPr lang="en-US" b="1" dirty="0" smtClean="0"/>
              <a:t>Introducing Partners to Evidence: </a:t>
            </a:r>
            <a:br>
              <a:rPr lang="en-US" b="1" dirty="0" smtClean="0"/>
            </a:br>
            <a:r>
              <a:rPr lang="en-US" b="1" dirty="0" smtClean="0"/>
              <a:t>It’s a Process…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77900" y="647700"/>
            <a:ext cx="7772400" cy="1143000"/>
          </a:xfrm>
          <a:prstGeom prst="rect">
            <a:avLst/>
          </a:prstGeom>
          <a:noFill/>
          <a:ln w="9525">
            <a:noFill/>
            <a:miter lim="800000"/>
            <a:headEnd/>
            <a:tailEnd/>
          </a:ln>
        </p:spPr>
        <p:txBody>
          <a:bodyPr anchor="ctr"/>
          <a:lstStyle/>
          <a:p>
            <a:pPr eaLnBrk="0" hangingPunct="0">
              <a:defRPr/>
            </a:pPr>
            <a:endParaRPr lang="en-US" sz="3600" kern="0" dirty="0">
              <a:solidFill>
                <a:srgbClr val="DF011B"/>
              </a:solidFill>
              <a:latin typeface="Arial"/>
            </a:endParaRPr>
          </a:p>
        </p:txBody>
      </p:sp>
      <p:sp>
        <p:nvSpPr>
          <p:cNvPr id="60420" name="Title 1"/>
          <p:cNvSpPr txBox="1">
            <a:spLocks/>
          </p:cNvSpPr>
          <p:nvPr/>
        </p:nvSpPr>
        <p:spPr bwMode="auto">
          <a:xfrm>
            <a:off x="1130300" y="949325"/>
            <a:ext cx="7772400" cy="990600"/>
          </a:xfrm>
          <a:prstGeom prst="rect">
            <a:avLst/>
          </a:prstGeom>
          <a:noFill/>
          <a:ln w="9525">
            <a:noFill/>
            <a:miter lim="800000"/>
            <a:headEnd/>
            <a:tailEnd/>
          </a:ln>
        </p:spPr>
        <p:txBody>
          <a:bodyPr anchor="ctr"/>
          <a:lstStyle/>
          <a:p>
            <a:pPr eaLnBrk="0" hangingPunct="0"/>
            <a:endParaRPr lang="en-US" sz="3600" dirty="0">
              <a:solidFill>
                <a:srgbClr val="DF011B"/>
              </a:solidFill>
            </a:endParaRPr>
          </a:p>
        </p:txBody>
      </p:sp>
      <p:sp>
        <p:nvSpPr>
          <p:cNvPr id="6" name="Title 5"/>
          <p:cNvSpPr>
            <a:spLocks noGrp="1"/>
          </p:cNvSpPr>
          <p:nvPr>
            <p:ph type="title"/>
          </p:nvPr>
        </p:nvSpPr>
        <p:spPr/>
        <p:txBody>
          <a:bodyPr>
            <a:normAutofit/>
          </a:bodyPr>
          <a:lstStyle/>
          <a:p>
            <a:r>
              <a:rPr lang="en-US" b="1" dirty="0" smtClean="0"/>
              <a:t>Expectations of Partnership</a:t>
            </a:r>
            <a:r>
              <a:rPr lang="en-US" dirty="0" smtClean="0">
                <a:solidFill>
                  <a:srgbClr val="DF011B"/>
                </a:solidFill>
              </a:rPr>
              <a:t> </a:t>
            </a:r>
            <a:endParaRPr lang="en-US" dirty="0"/>
          </a:p>
        </p:txBody>
      </p:sp>
      <p:sp>
        <p:nvSpPr>
          <p:cNvPr id="60421" name="Rectangle 10"/>
          <p:cNvSpPr>
            <a:spLocks noGrp="1" noChangeArrowheads="1"/>
          </p:cNvSpPr>
          <p:nvPr>
            <p:ph sz="quarter" idx="1"/>
          </p:nvPr>
        </p:nvSpPr>
        <p:spPr>
          <a:xfrm>
            <a:off x="990600" y="1447800"/>
            <a:ext cx="7772400" cy="4572000"/>
          </a:xfrm>
        </p:spPr>
        <p:txBody>
          <a:bodyPr/>
          <a:lstStyle/>
          <a:p>
            <a:r>
              <a:rPr lang="en-US" dirty="0" smtClean="0">
                <a:solidFill>
                  <a:srgbClr val="000000"/>
                </a:solidFill>
              </a:rPr>
              <a:t>Work strategically to reach populations most in need</a:t>
            </a:r>
          </a:p>
          <a:p>
            <a:r>
              <a:rPr lang="en-US" dirty="0" smtClean="0">
                <a:solidFill>
                  <a:srgbClr val="000000"/>
                </a:solidFill>
              </a:rPr>
              <a:t>Outline mutually agreed upon goals and expectations</a:t>
            </a:r>
          </a:p>
          <a:p>
            <a:r>
              <a:rPr lang="en-US" dirty="0" smtClean="0">
                <a:solidFill>
                  <a:srgbClr val="000000"/>
                </a:solidFill>
              </a:rPr>
              <a:t>Shared data</a:t>
            </a:r>
          </a:p>
          <a:p>
            <a:r>
              <a:rPr lang="en-US" dirty="0" smtClean="0">
                <a:solidFill>
                  <a:srgbClr val="000000"/>
                </a:solidFill>
              </a:rPr>
              <a:t>Shared responsibility </a:t>
            </a:r>
          </a:p>
          <a:p>
            <a:r>
              <a:rPr lang="en-US" dirty="0" smtClean="0">
                <a:solidFill>
                  <a:srgbClr val="000000"/>
                </a:solidFill>
              </a:rPr>
              <a:t>Report back on actions and impact</a:t>
            </a:r>
          </a:p>
          <a:p>
            <a:r>
              <a:rPr lang="en-US" b="1" dirty="0" smtClean="0">
                <a:solidFill>
                  <a:srgbClr val="000000"/>
                </a:solidFill>
              </a:rPr>
              <a:t>Work together to change practice</a:t>
            </a:r>
            <a:endParaRPr 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b="1"/>
              <a:t>Barriers</a:t>
            </a:r>
            <a:r>
              <a:rPr lang="en-US"/>
              <a:t> </a:t>
            </a:r>
          </a:p>
        </p:txBody>
      </p:sp>
      <p:sp>
        <p:nvSpPr>
          <p:cNvPr id="287747" name="Rectangle 3"/>
          <p:cNvSpPr>
            <a:spLocks noGrp="1" noChangeArrowheads="1"/>
          </p:cNvSpPr>
          <p:nvPr>
            <p:ph type="body" idx="1"/>
          </p:nvPr>
        </p:nvSpPr>
        <p:spPr>
          <a:xfrm>
            <a:off x="609600" y="1524000"/>
            <a:ext cx="7696200" cy="4495800"/>
          </a:xfrm>
        </p:spPr>
        <p:txBody>
          <a:bodyPr/>
          <a:lstStyle/>
          <a:p>
            <a:pPr>
              <a:lnSpc>
                <a:spcPct val="90000"/>
              </a:lnSpc>
            </a:pPr>
            <a:r>
              <a:rPr lang="en-US" dirty="0"/>
              <a:t>Competing health messages</a:t>
            </a:r>
          </a:p>
          <a:p>
            <a:pPr lvl="1">
              <a:lnSpc>
                <a:spcPct val="90000"/>
              </a:lnSpc>
            </a:pPr>
            <a:r>
              <a:rPr lang="en-US" dirty="0"/>
              <a:t>Unhealthy lifestyles</a:t>
            </a:r>
          </a:p>
          <a:p>
            <a:pPr lvl="1">
              <a:lnSpc>
                <a:spcPct val="90000"/>
              </a:lnSpc>
            </a:pPr>
            <a:r>
              <a:rPr lang="en-US" dirty="0"/>
              <a:t>Other health issues </a:t>
            </a:r>
          </a:p>
          <a:p>
            <a:pPr lvl="1">
              <a:lnSpc>
                <a:spcPct val="90000"/>
              </a:lnSpc>
            </a:pPr>
            <a:r>
              <a:rPr lang="en-US" dirty="0"/>
              <a:t>Other health-enhancing </a:t>
            </a:r>
            <a:r>
              <a:rPr lang="en-US" dirty="0" smtClean="0"/>
              <a:t>activities </a:t>
            </a:r>
            <a:endParaRPr lang="en-US" dirty="0"/>
          </a:p>
          <a:p>
            <a:pPr>
              <a:lnSpc>
                <a:spcPct val="90000"/>
              </a:lnSpc>
            </a:pPr>
            <a:r>
              <a:rPr lang="en-US" dirty="0"/>
              <a:t>Basic needs </a:t>
            </a:r>
          </a:p>
          <a:p>
            <a:pPr lvl="1">
              <a:lnSpc>
                <a:spcPct val="90000"/>
              </a:lnSpc>
            </a:pPr>
            <a:r>
              <a:rPr lang="en-US" dirty="0"/>
              <a:t>Expenses </a:t>
            </a:r>
          </a:p>
          <a:p>
            <a:pPr lvl="1">
              <a:lnSpc>
                <a:spcPct val="90000"/>
              </a:lnSpc>
            </a:pPr>
            <a:r>
              <a:rPr lang="en-US" dirty="0" smtClean="0"/>
              <a:t>Care-taking</a:t>
            </a:r>
            <a:endParaRPr lang="en-US" dirty="0"/>
          </a:p>
          <a:p>
            <a:pPr>
              <a:lnSpc>
                <a:spcPct val="90000"/>
              </a:lnSpc>
            </a:pPr>
            <a:r>
              <a:rPr lang="en-US" dirty="0"/>
              <a:t>Education </a:t>
            </a:r>
          </a:p>
          <a:p>
            <a:pPr>
              <a:lnSpc>
                <a:spcPct val="90000"/>
              </a:lnSpc>
            </a:pPr>
            <a:r>
              <a:rPr lang="en-US" dirty="0" smtClean="0"/>
              <a:t>Fears, misconceptions, stigma</a:t>
            </a:r>
            <a:endParaRPr lang="en-US" dirty="0"/>
          </a:p>
        </p:txBody>
      </p:sp>
      <p:pic>
        <p:nvPicPr>
          <p:cNvPr id="287748" name="Picture 4" descr="Picture of a road construction barrier."/>
          <p:cNvPicPr>
            <a:picLocks noChangeAspect="1" noChangeArrowheads="1"/>
          </p:cNvPicPr>
          <p:nvPr/>
        </p:nvPicPr>
        <p:blipFill>
          <a:blip r:embed="rId3" cstate="print"/>
          <a:srcRect/>
          <a:stretch>
            <a:fillRect/>
          </a:stretch>
        </p:blipFill>
        <p:spPr bwMode="auto">
          <a:xfrm>
            <a:off x="5334000" y="5105401"/>
            <a:ext cx="1241425" cy="1600200"/>
          </a:xfrm>
          <a:prstGeom prst="rect">
            <a:avLst/>
          </a:prstGeom>
          <a:noFill/>
        </p:spPr>
      </p:pic>
      <p:pic>
        <p:nvPicPr>
          <p:cNvPr id="287749" name="Picture 5" descr="Picture of a road construction barrier."/>
          <p:cNvPicPr>
            <a:picLocks noChangeAspect="1" noChangeArrowheads="1"/>
          </p:cNvPicPr>
          <p:nvPr/>
        </p:nvPicPr>
        <p:blipFill>
          <a:blip r:embed="rId3" cstate="print"/>
          <a:srcRect/>
          <a:stretch>
            <a:fillRect/>
          </a:stretch>
        </p:blipFill>
        <p:spPr bwMode="auto">
          <a:xfrm>
            <a:off x="3962400" y="5105401"/>
            <a:ext cx="1241425" cy="1600200"/>
          </a:xfrm>
          <a:prstGeom prst="rect">
            <a:avLst/>
          </a:prstGeom>
          <a:noFill/>
        </p:spPr>
      </p:pic>
      <p:pic>
        <p:nvPicPr>
          <p:cNvPr id="287750" name="Picture 6" descr="Picture of a road construction barrier."/>
          <p:cNvPicPr>
            <a:picLocks noChangeAspect="1" noChangeArrowheads="1"/>
          </p:cNvPicPr>
          <p:nvPr/>
        </p:nvPicPr>
        <p:blipFill>
          <a:blip r:embed="rId3" cstate="print"/>
          <a:srcRect/>
          <a:stretch>
            <a:fillRect/>
          </a:stretch>
        </p:blipFill>
        <p:spPr bwMode="auto">
          <a:xfrm>
            <a:off x="2514600" y="5114925"/>
            <a:ext cx="1292225" cy="1590675"/>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dirty="0"/>
          </a:p>
        </p:txBody>
      </p:sp>
      <p:sp>
        <p:nvSpPr>
          <p:cNvPr id="3" name="Slide Number Placeholder 2"/>
          <p:cNvSpPr>
            <a:spLocks noGrp="1"/>
          </p:cNvSpPr>
          <p:nvPr>
            <p:ph type="sldNum" sz="quarter" idx="12"/>
          </p:nvPr>
        </p:nvSpPr>
        <p:spPr/>
        <p:txBody>
          <a:bodyPr/>
          <a:lstStyle/>
          <a:p>
            <a:fld id="{01CDA1E8-AA78-443B-97C1-98E8A4DB82C9}" type="slidenum">
              <a:rPr lang="en-US" smtClean="0">
                <a:solidFill>
                  <a:srgbClr val="009DD9"/>
                </a:solidFill>
              </a:rPr>
              <a:pPr/>
              <a:t>45</a:t>
            </a:fld>
            <a:endParaRPr lang="en-US" dirty="0">
              <a:solidFill>
                <a:srgbClr val="009DD9"/>
              </a:solidFill>
            </a:endParaRPr>
          </a:p>
        </p:txBody>
      </p:sp>
      <p:sp>
        <p:nvSpPr>
          <p:cNvPr id="2" name="Title 1"/>
          <p:cNvSpPr>
            <a:spLocks noGrp="1"/>
          </p:cNvSpPr>
          <p:nvPr>
            <p:ph type="ctrTitle"/>
          </p:nvPr>
        </p:nvSpPr>
        <p:spPr/>
        <p:txBody>
          <a:bodyPr>
            <a:normAutofit/>
          </a:bodyPr>
          <a:lstStyle/>
          <a:p>
            <a:r>
              <a:rPr lang="en-US" dirty="0" smtClean="0"/>
              <a:t>Key Take </a:t>
            </a:r>
            <a:r>
              <a:rPr lang="en-US" dirty="0" err="1" smtClean="0"/>
              <a:t>Aways</a:t>
            </a:r>
            <a:r>
              <a:rPr lang="en-US" dirty="0" smtClean="0"/>
              <a:t>: </a:t>
            </a:r>
            <a:br>
              <a:rPr lang="en-US" dirty="0" smtClean="0"/>
            </a:br>
            <a:r>
              <a:rPr lang="en-US" sz="2400" dirty="0" smtClean="0"/>
              <a:t>Community Engagement/Partnership</a:t>
            </a:r>
            <a:endParaRPr lang="en-US" sz="2400" dirty="0"/>
          </a:p>
        </p:txBody>
      </p:sp>
      <p:pic>
        <p:nvPicPr>
          <p:cNvPr id="6" name="Picture 2"/>
          <p:cNvPicPr>
            <a:picLocks noChangeAspect="1" noChangeArrowheads="1"/>
          </p:cNvPicPr>
          <p:nvPr/>
        </p:nvPicPr>
        <p:blipFill>
          <a:blip r:embed="rId3" cstate="print"/>
          <a:srcRect/>
          <a:stretch>
            <a:fillRect/>
          </a:stretch>
        </p:blipFill>
        <p:spPr bwMode="auto">
          <a:xfrm>
            <a:off x="3962400" y="4191000"/>
            <a:ext cx="1447800" cy="153828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Slide Number Placeholder 2"/>
          <p:cNvSpPr>
            <a:spLocks noGrp="1"/>
          </p:cNvSpPr>
          <p:nvPr>
            <p:ph type="sldNum" sz="quarter" idx="12"/>
          </p:nvPr>
        </p:nvSpPr>
        <p:spPr/>
        <p:txBody>
          <a:bodyPr/>
          <a:lstStyle/>
          <a:p>
            <a:fld id="{01CDA1E8-AA78-443B-97C1-98E8A4DB82C9}" type="slidenum">
              <a:rPr lang="en-US" smtClean="0">
                <a:solidFill>
                  <a:srgbClr val="009DD9"/>
                </a:solidFill>
              </a:rPr>
              <a:pPr/>
              <a:t>46</a:t>
            </a:fld>
            <a:endParaRPr lang="en-US" dirty="0">
              <a:solidFill>
                <a:srgbClr val="009DD9"/>
              </a:solidFill>
            </a:endParaRPr>
          </a:p>
        </p:txBody>
      </p:sp>
      <p:sp>
        <p:nvSpPr>
          <p:cNvPr id="4" name="Content Placeholder 3"/>
          <p:cNvSpPr>
            <a:spLocks noGrp="1"/>
          </p:cNvSpPr>
          <p:nvPr>
            <p:ph sz="quarter" idx="1"/>
          </p:nvPr>
        </p:nvSpPr>
        <p:spPr/>
        <p:txBody>
          <a:bodyPr>
            <a:normAutofit/>
          </a:bodyPr>
          <a:lstStyle/>
          <a:p>
            <a:endParaRPr lang="en-US" sz="2400" dirty="0" smtClean="0"/>
          </a:p>
          <a:p>
            <a:r>
              <a:rPr lang="en-US" sz="2400" dirty="0" smtClean="0"/>
              <a:t>Principles of Community Engagement, Second Edition: </a:t>
            </a:r>
            <a:r>
              <a:rPr lang="en-US" sz="2400" dirty="0" smtClean="0">
                <a:hlinkClick r:id="rId3"/>
              </a:rPr>
              <a:t>http://www.atsdr.cdc.gov/communityengagement</a:t>
            </a:r>
            <a:r>
              <a:rPr lang="en-US" sz="2400" dirty="0" smtClean="0"/>
              <a:t> </a:t>
            </a:r>
          </a:p>
          <a:p>
            <a:r>
              <a:rPr lang="en-US" sz="2400" dirty="0" smtClean="0"/>
              <a:t>Using What Works:</a:t>
            </a:r>
          </a:p>
          <a:p>
            <a:pPr marL="273050" indent="-36513">
              <a:buNone/>
            </a:pPr>
            <a:r>
              <a:rPr lang="en-US" sz="2400" dirty="0" smtClean="0">
                <a:hlinkClick r:id="rId4"/>
              </a:rPr>
              <a:t>http://cancercontrol.cancer.gov/use_what_works/start.htm </a:t>
            </a:r>
            <a:endParaRPr lang="en-US" sz="2400" dirty="0" smtClean="0"/>
          </a:p>
          <a:p>
            <a:r>
              <a:rPr lang="en-US" sz="2400" dirty="0" smtClean="0"/>
              <a:t>Minnesota Department of Health: </a:t>
            </a:r>
            <a:r>
              <a:rPr lang="en-US" sz="2400" dirty="0" smtClean="0">
                <a:hlinkClick r:id="rId5"/>
              </a:rPr>
              <a:t>http://www.health.state.mn.us/communityeng</a:t>
            </a:r>
            <a:r>
              <a:rPr lang="en-US" sz="2400" dirty="0" smtClean="0"/>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title" idx="4294967295"/>
          </p:nvPr>
        </p:nvSpPr>
        <p:spPr>
          <a:xfrm>
            <a:off x="1219200" y="990600"/>
            <a:ext cx="7543800" cy="914400"/>
          </a:xfrm>
        </p:spPr>
        <p:txBody>
          <a:bodyPr/>
          <a:lstStyle/>
          <a:p>
            <a:pPr eaLnBrk="1" hangingPunct="1"/>
            <a:r>
              <a:rPr lang="en-US" sz="3600" b="1" smtClean="0"/>
              <a:t>Questions or Comments?</a:t>
            </a:r>
          </a:p>
        </p:txBody>
      </p:sp>
      <p:pic>
        <p:nvPicPr>
          <p:cNvPr id="4098" name="Picture 2" descr="http://www.starcprsacramento.com/i/questions.gif"/>
          <p:cNvPicPr>
            <a:picLocks noChangeAspect="1" noChangeArrowheads="1"/>
          </p:cNvPicPr>
          <p:nvPr/>
        </p:nvPicPr>
        <p:blipFill>
          <a:blip r:embed="rId3" cstate="print"/>
          <a:srcRect/>
          <a:stretch>
            <a:fillRect/>
          </a:stretch>
        </p:blipFill>
        <p:spPr bwMode="auto">
          <a:xfrm>
            <a:off x="2819400" y="2133600"/>
            <a:ext cx="3619499" cy="38100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dirty="0" smtClean="0"/>
              <a:t>Evelyn Gonzalez</a:t>
            </a:r>
          </a:p>
        </p:txBody>
      </p:sp>
      <p:sp>
        <p:nvSpPr>
          <p:cNvPr id="2" name="Title 1"/>
          <p:cNvSpPr>
            <a:spLocks noGrp="1"/>
          </p:cNvSpPr>
          <p:nvPr>
            <p:ph type="ctrTitle"/>
          </p:nvPr>
        </p:nvSpPr>
        <p:spPr/>
        <p:txBody>
          <a:bodyPr>
            <a:normAutofit/>
          </a:bodyPr>
          <a:lstStyle/>
          <a:p>
            <a:r>
              <a:rPr lang="en-US" dirty="0" smtClean="0"/>
              <a:t>Program Adaptation and Implementation</a:t>
            </a:r>
            <a:endParaRPr lang="en-US" dirty="0"/>
          </a:p>
        </p:txBody>
      </p:sp>
      <p:sp>
        <p:nvSpPr>
          <p:cNvPr id="4" name="Slide Number Placeholder 3"/>
          <p:cNvSpPr>
            <a:spLocks noGrp="1"/>
          </p:cNvSpPr>
          <p:nvPr>
            <p:ph type="sldNum" sz="quarter" idx="12"/>
          </p:nvPr>
        </p:nvSpPr>
        <p:spPr/>
        <p:txBody>
          <a:bodyPr/>
          <a:lstStyle/>
          <a:p>
            <a:fld id="{6F42FDE4-A7DD-41A7-A0A6-9B649FB43336}" type="slidenum">
              <a:rPr lang="en-US" smtClean="0">
                <a:solidFill>
                  <a:srgbClr val="009DD9"/>
                </a:solidFill>
              </a:rPr>
              <a:pPr/>
              <a:t>48</a:t>
            </a:fld>
            <a:endParaRPr lang="en-US" dirty="0">
              <a:solidFill>
                <a:srgbClr val="009DD9"/>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z="3800" b="1" dirty="0" smtClean="0"/>
              <a:t>Session Objectives</a:t>
            </a:r>
          </a:p>
        </p:txBody>
      </p:sp>
      <p:sp>
        <p:nvSpPr>
          <p:cNvPr id="59395" name="Rectangle 3"/>
          <p:cNvSpPr>
            <a:spLocks noGrp="1" noChangeArrowheads="1"/>
          </p:cNvSpPr>
          <p:nvPr>
            <p:ph type="body" idx="1"/>
          </p:nvPr>
        </p:nvSpPr>
        <p:spPr>
          <a:xfrm>
            <a:off x="914400" y="1447800"/>
            <a:ext cx="7772400" cy="4572000"/>
          </a:xfrm>
        </p:spPr>
        <p:txBody>
          <a:bodyPr>
            <a:noAutofit/>
          </a:bodyPr>
          <a:lstStyle/>
          <a:p>
            <a:r>
              <a:rPr lang="en-US" dirty="0" smtClean="0"/>
              <a:t>Define adaptation</a:t>
            </a:r>
            <a:br>
              <a:rPr lang="en-US" dirty="0" smtClean="0"/>
            </a:br>
            <a:endParaRPr lang="en-US" dirty="0" smtClean="0"/>
          </a:p>
          <a:p>
            <a:r>
              <a:rPr lang="en-US" dirty="0" smtClean="0"/>
              <a:t>Determine what needs to be changed in your EBP through program planning and brainstorming activities </a:t>
            </a:r>
            <a:br>
              <a:rPr lang="en-US" dirty="0" smtClean="0"/>
            </a:br>
            <a:endParaRPr lang="en-US" dirty="0" smtClean="0"/>
          </a:p>
          <a:p>
            <a:r>
              <a:rPr lang="en-US" dirty="0" smtClean="0"/>
              <a:t>Describe what can and cannot be changed</a:t>
            </a:r>
          </a:p>
          <a:p>
            <a:pPr>
              <a:buNone/>
            </a:pPr>
            <a:endParaRPr lang="en-US" dirty="0" smtClean="0"/>
          </a:p>
          <a:p>
            <a:r>
              <a:rPr lang="en-US" dirty="0" smtClean="0"/>
              <a:t>Define phases of implementation </a:t>
            </a:r>
            <a:br>
              <a:rPr lang="en-US" dirty="0" smtClean="0"/>
            </a:br>
            <a:endParaRPr lang="en-US" dirty="0" smtClean="0"/>
          </a:p>
          <a:p>
            <a:r>
              <a:rPr lang="en-US" dirty="0" smtClean="0"/>
              <a:t>Discuss important factors or tasks in each phase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smtClean="0"/>
              <a:t>What Is Evidence?</a:t>
            </a:r>
            <a:endParaRPr lang="en-US" dirty="0"/>
          </a:p>
        </p:txBody>
      </p:sp>
      <p:sp>
        <p:nvSpPr>
          <p:cNvPr id="8" name="Rectangle 2"/>
          <p:cNvSpPr txBox="1">
            <a:spLocks noChangeArrowheads="1"/>
          </p:cNvSpPr>
          <p:nvPr/>
        </p:nvSpPr>
        <p:spPr bwMode="auto">
          <a:xfrm>
            <a:off x="977900" y="647700"/>
            <a:ext cx="7772400" cy="1143000"/>
          </a:xfrm>
          <a:prstGeom prst="rect">
            <a:avLst/>
          </a:prstGeom>
          <a:noFill/>
          <a:ln w="9525">
            <a:noFill/>
            <a:miter lim="800000"/>
            <a:headEnd/>
            <a:tailEnd/>
          </a:ln>
        </p:spPr>
        <p:txBody>
          <a:bodyPr anchor="ctr"/>
          <a:lstStyle/>
          <a:p>
            <a:pPr eaLnBrk="0" hangingPunct="0">
              <a:defRPr/>
            </a:pPr>
            <a:endParaRPr lang="en-US" sz="3600" kern="0" dirty="0">
              <a:solidFill>
                <a:srgbClr val="DF011B"/>
              </a:solidFill>
              <a:latin typeface="Arial"/>
            </a:endParaRPr>
          </a:p>
        </p:txBody>
      </p:sp>
      <p:sp>
        <p:nvSpPr>
          <p:cNvPr id="47109" name="Rectangle 13"/>
          <p:cNvSpPr>
            <a:spLocks noGrp="1" noChangeArrowheads="1"/>
          </p:cNvSpPr>
          <p:nvPr>
            <p:ph sz="quarter" idx="1"/>
          </p:nvPr>
        </p:nvSpPr>
        <p:spPr>
          <a:xfrm>
            <a:off x="2362200" y="1676400"/>
            <a:ext cx="7772400" cy="4572000"/>
          </a:xfrm>
        </p:spPr>
        <p:txBody>
          <a:bodyPr/>
          <a:lstStyle/>
          <a:p>
            <a:r>
              <a:rPr lang="en-US" sz="3000" dirty="0" smtClean="0">
                <a:solidFill>
                  <a:srgbClr val="000000"/>
                </a:solidFill>
              </a:rPr>
              <a:t>Surveillance Data</a:t>
            </a:r>
          </a:p>
          <a:p>
            <a:r>
              <a:rPr lang="en-US" sz="3000" dirty="0" smtClean="0">
                <a:solidFill>
                  <a:srgbClr val="000000"/>
                </a:solidFill>
              </a:rPr>
              <a:t>Systematic Reviews of Multiple Intervention Studies</a:t>
            </a:r>
          </a:p>
          <a:p>
            <a:r>
              <a:rPr lang="en-US" sz="3000" dirty="0" smtClean="0">
                <a:solidFill>
                  <a:srgbClr val="000000"/>
                </a:solidFill>
              </a:rPr>
              <a:t>An Intervention Research Study </a:t>
            </a:r>
          </a:p>
          <a:p>
            <a:r>
              <a:rPr lang="en-US" sz="3000" dirty="0" smtClean="0">
                <a:solidFill>
                  <a:srgbClr val="000000"/>
                </a:solidFill>
              </a:rPr>
              <a:t>Program Evaluation</a:t>
            </a:r>
          </a:p>
          <a:p>
            <a:r>
              <a:rPr lang="en-US" sz="3000" dirty="0" smtClean="0">
                <a:solidFill>
                  <a:srgbClr val="000000"/>
                </a:solidFill>
              </a:rPr>
              <a:t>Word of Mouth</a:t>
            </a:r>
          </a:p>
          <a:p>
            <a:r>
              <a:rPr lang="en-US" sz="3000" dirty="0" smtClean="0">
                <a:solidFill>
                  <a:srgbClr val="000000"/>
                </a:solidFill>
              </a:rPr>
              <a:t>Personal Experience</a:t>
            </a:r>
          </a:p>
        </p:txBody>
      </p:sp>
      <p:sp>
        <p:nvSpPr>
          <p:cNvPr id="11" name="Left-Right Arrow 10"/>
          <p:cNvSpPr/>
          <p:nvPr/>
        </p:nvSpPr>
        <p:spPr>
          <a:xfrm>
            <a:off x="1371600" y="5562600"/>
            <a:ext cx="6629400" cy="533400"/>
          </a:xfrm>
          <a:prstGeom prst="leftRightArrow">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p:nvSpPr>
        <p:spPr>
          <a:xfrm>
            <a:off x="1143000" y="6248400"/>
            <a:ext cx="2133600" cy="369332"/>
          </a:xfrm>
          <a:prstGeom prst="rect">
            <a:avLst/>
          </a:prstGeom>
          <a:noFill/>
        </p:spPr>
        <p:txBody>
          <a:bodyPr wrap="square" rtlCol="0">
            <a:spAutoFit/>
          </a:bodyPr>
          <a:lstStyle/>
          <a:p>
            <a:r>
              <a:rPr lang="en-US" dirty="0">
                <a:solidFill>
                  <a:prstClr val="black"/>
                </a:solidFill>
              </a:rPr>
              <a:t>Practice Based</a:t>
            </a:r>
          </a:p>
        </p:txBody>
      </p:sp>
      <p:sp>
        <p:nvSpPr>
          <p:cNvPr id="13" name="TextBox 12"/>
          <p:cNvSpPr txBox="1"/>
          <p:nvPr/>
        </p:nvSpPr>
        <p:spPr>
          <a:xfrm>
            <a:off x="6705600" y="6248400"/>
            <a:ext cx="2133600" cy="369332"/>
          </a:xfrm>
          <a:prstGeom prst="rect">
            <a:avLst/>
          </a:prstGeom>
          <a:noFill/>
        </p:spPr>
        <p:txBody>
          <a:bodyPr wrap="square" rtlCol="0">
            <a:spAutoFit/>
          </a:bodyPr>
          <a:lstStyle/>
          <a:p>
            <a:r>
              <a:rPr lang="en-US" dirty="0">
                <a:solidFill>
                  <a:prstClr val="black"/>
                </a:solidFill>
              </a:rPr>
              <a:t> Research Based</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914400" y="609600"/>
            <a:ext cx="7848600" cy="762000"/>
          </a:xfrm>
        </p:spPr>
        <p:txBody>
          <a:bodyPr/>
          <a:lstStyle/>
          <a:p>
            <a:pPr eaLnBrk="1" hangingPunct="1">
              <a:defRPr/>
            </a:pPr>
            <a:r>
              <a:rPr lang="en-US" sz="4000" b="1" dirty="0" smtClean="0"/>
              <a:t>Adaptation</a:t>
            </a:r>
          </a:p>
        </p:txBody>
      </p:sp>
      <p:sp>
        <p:nvSpPr>
          <p:cNvPr id="39939" name="Rectangle 3"/>
          <p:cNvSpPr>
            <a:spLocks noGrp="1" noChangeArrowheads="1"/>
          </p:cNvSpPr>
          <p:nvPr>
            <p:ph type="body" idx="1"/>
          </p:nvPr>
        </p:nvSpPr>
        <p:spPr>
          <a:xfrm>
            <a:off x="609600" y="1412875"/>
            <a:ext cx="8153400" cy="4530725"/>
          </a:xfrm>
        </p:spPr>
        <p:txBody>
          <a:bodyPr>
            <a:normAutofit/>
          </a:bodyPr>
          <a:lstStyle/>
          <a:p>
            <a:pPr marL="468313" indent="-290513" eaLnBrk="1" hangingPunct="1">
              <a:spcBef>
                <a:spcPct val="30000"/>
              </a:spcBef>
              <a:defRPr/>
            </a:pPr>
            <a:r>
              <a:rPr lang="en-US" sz="2800" dirty="0" smtClean="0"/>
              <a:t>Adaptation: the process or state of changing to fit new circumstances or conditions, or the resulting change</a:t>
            </a:r>
            <a:br>
              <a:rPr lang="en-US" sz="2800" dirty="0" smtClean="0"/>
            </a:br>
            <a:endParaRPr lang="en-US" sz="2800" dirty="0" smtClean="0"/>
          </a:p>
          <a:p>
            <a:pPr>
              <a:defRPr/>
            </a:pPr>
            <a:r>
              <a:rPr lang="en-US" sz="2800" dirty="0" smtClean="0"/>
              <a:t>Extent* to which an innovation is </a:t>
            </a:r>
            <a:r>
              <a:rPr lang="en-US" sz="2800" b="1" dirty="0" smtClean="0">
                <a:solidFill>
                  <a:schemeClr val="accent5"/>
                </a:solidFill>
              </a:rPr>
              <a:t>changed or modified</a:t>
            </a:r>
            <a:r>
              <a:rPr lang="en-US" sz="2800" dirty="0" smtClean="0">
                <a:solidFill>
                  <a:schemeClr val="accent2">
                    <a:lumMod val="75000"/>
                  </a:schemeClr>
                </a:solidFill>
              </a:rPr>
              <a:t> </a:t>
            </a:r>
            <a:r>
              <a:rPr lang="en-US" sz="2800" dirty="0" smtClean="0"/>
              <a:t>by the implementer in the process of its adoption and implementation</a:t>
            </a:r>
          </a:p>
        </p:txBody>
      </p:sp>
      <p:sp>
        <p:nvSpPr>
          <p:cNvPr id="60420" name="Text Box 4"/>
          <p:cNvSpPr txBox="1">
            <a:spLocks noChangeArrowheads="1"/>
          </p:cNvSpPr>
          <p:nvPr/>
        </p:nvSpPr>
        <p:spPr bwMode="auto">
          <a:xfrm>
            <a:off x="838200" y="6380163"/>
            <a:ext cx="5927725" cy="554037"/>
          </a:xfrm>
          <a:prstGeom prst="rect">
            <a:avLst/>
          </a:prstGeom>
          <a:noFill/>
          <a:ln w="9525">
            <a:noFill/>
            <a:miter lim="800000"/>
            <a:headEnd/>
            <a:tailEnd/>
          </a:ln>
        </p:spPr>
        <p:txBody>
          <a:bodyPr lIns="91374" tIns="45687" rIns="91374" bIns="45687">
            <a:spAutoFit/>
          </a:bodyPr>
          <a:lstStyle/>
          <a:p>
            <a:r>
              <a:rPr lang="en-US" sz="1400" dirty="0">
                <a:solidFill>
                  <a:srgbClr val="000000"/>
                </a:solidFill>
              </a:rPr>
              <a:t>*Rogers, 2003, </a:t>
            </a:r>
            <a:r>
              <a:rPr lang="en-US" sz="1400" i="1" dirty="0">
                <a:solidFill>
                  <a:srgbClr val="000000"/>
                </a:solidFill>
              </a:rPr>
              <a:t>Diffusion of innovations</a:t>
            </a:r>
            <a:r>
              <a:rPr lang="en-US" sz="1400" dirty="0">
                <a:solidFill>
                  <a:srgbClr val="000000"/>
                </a:solidFill>
              </a:rPr>
              <a:t> (5</a:t>
            </a:r>
            <a:r>
              <a:rPr lang="en-US" sz="1400" baseline="30000" dirty="0">
                <a:solidFill>
                  <a:srgbClr val="000000"/>
                </a:solidFill>
              </a:rPr>
              <a:t>th</a:t>
            </a:r>
            <a:r>
              <a:rPr lang="en-US" sz="1400" dirty="0">
                <a:solidFill>
                  <a:srgbClr val="000000"/>
                </a:solidFill>
              </a:rPr>
              <a:t> ed.). New York: Free Press.  </a:t>
            </a:r>
          </a:p>
          <a:p>
            <a:endParaRPr lang="en-US" sz="1600" dirty="0">
              <a:solidFill>
                <a:srgbClr val="00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title"/>
          </p:nvPr>
        </p:nvSpPr>
        <p:spPr>
          <a:xfrm>
            <a:off x="762000" y="609600"/>
            <a:ext cx="7924800" cy="685800"/>
          </a:xfrm>
        </p:spPr>
        <p:txBody>
          <a:bodyPr>
            <a:normAutofit fontScale="90000"/>
          </a:bodyPr>
          <a:lstStyle/>
          <a:p>
            <a:pPr>
              <a:defRPr/>
            </a:pPr>
            <a:r>
              <a:rPr lang="en-US" b="1" dirty="0" smtClean="0"/>
              <a:t>Program Fidelity</a:t>
            </a:r>
          </a:p>
        </p:txBody>
      </p:sp>
      <p:sp>
        <p:nvSpPr>
          <p:cNvPr id="43011" name="Content Placeholder 4"/>
          <p:cNvSpPr>
            <a:spLocks noGrp="1"/>
          </p:cNvSpPr>
          <p:nvPr>
            <p:ph idx="1"/>
          </p:nvPr>
        </p:nvSpPr>
        <p:spPr>
          <a:xfrm>
            <a:off x="762000" y="1336675"/>
            <a:ext cx="8305800" cy="4530725"/>
          </a:xfrm>
        </p:spPr>
        <p:txBody>
          <a:bodyPr>
            <a:normAutofit/>
          </a:bodyPr>
          <a:lstStyle/>
          <a:p>
            <a:pPr>
              <a:spcAft>
                <a:spcPts val="600"/>
              </a:spcAft>
              <a:defRPr/>
            </a:pPr>
            <a:r>
              <a:rPr lang="en-US" b="1" dirty="0" smtClean="0">
                <a:solidFill>
                  <a:schemeClr val="bg2">
                    <a:lumMod val="50000"/>
                  </a:schemeClr>
                </a:solidFill>
              </a:rPr>
              <a:t>Fidelity:  faithfulness </a:t>
            </a:r>
            <a:r>
              <a:rPr lang="en-US" dirty="0" smtClean="0"/>
              <a:t>to the elements of the program, in the way it was intended to be delivered</a:t>
            </a:r>
          </a:p>
          <a:p>
            <a:pPr>
              <a:spcAft>
                <a:spcPts val="600"/>
              </a:spcAft>
              <a:defRPr/>
            </a:pPr>
            <a:endParaRPr lang="en-US" dirty="0" smtClean="0"/>
          </a:p>
          <a:p>
            <a:pPr>
              <a:defRPr/>
            </a:pPr>
            <a:r>
              <a:rPr lang="en-US" b="1" dirty="0" smtClean="0">
                <a:solidFill>
                  <a:schemeClr val="bg2">
                    <a:lumMod val="50000"/>
                  </a:schemeClr>
                </a:solidFill>
              </a:rPr>
              <a:t>Components of fidelity</a:t>
            </a:r>
            <a:r>
              <a:rPr lang="en-US" dirty="0" smtClean="0">
                <a:solidFill>
                  <a:schemeClr val="bg2">
                    <a:lumMod val="50000"/>
                  </a:schemeClr>
                </a:solidFill>
              </a:rPr>
              <a:t>*:</a:t>
            </a:r>
          </a:p>
          <a:p>
            <a:pPr lvl="1">
              <a:defRPr/>
            </a:pPr>
            <a:r>
              <a:rPr lang="en-US" sz="2600" dirty="0" smtClean="0">
                <a:ea typeface="+mn-ea"/>
                <a:cs typeface="+mn-cs"/>
              </a:rPr>
              <a:t>Adherence to program protocol/implementation guide</a:t>
            </a:r>
          </a:p>
          <a:p>
            <a:pPr lvl="1">
              <a:defRPr/>
            </a:pPr>
            <a:r>
              <a:rPr lang="en-US" sz="2600" dirty="0" smtClean="0">
                <a:ea typeface="+mn-ea"/>
                <a:cs typeface="+mn-cs"/>
              </a:rPr>
              <a:t>Dose or amount of program delivered</a:t>
            </a:r>
          </a:p>
          <a:p>
            <a:pPr lvl="1">
              <a:defRPr/>
            </a:pPr>
            <a:r>
              <a:rPr lang="en-US" sz="2600" dirty="0" smtClean="0">
                <a:ea typeface="+mn-ea"/>
                <a:cs typeface="+mn-cs"/>
              </a:rPr>
              <a:t>Quality of program delivery, and </a:t>
            </a:r>
          </a:p>
          <a:p>
            <a:pPr lvl="1">
              <a:defRPr/>
            </a:pPr>
            <a:r>
              <a:rPr lang="en-US" sz="2600" dirty="0" smtClean="0">
                <a:ea typeface="+mn-ea"/>
                <a:cs typeface="+mn-cs"/>
              </a:rPr>
              <a:t>Participant reaction and acceptance</a:t>
            </a:r>
          </a:p>
          <a:p>
            <a:pPr lvl="1">
              <a:buFont typeface="Wingdings" pitchFamily="2" charset="2"/>
              <a:buNone/>
              <a:defRPr/>
            </a:pPr>
            <a:endParaRPr lang="en-US" sz="900" dirty="0" smtClean="0">
              <a:ea typeface="+mn-ea"/>
              <a:cs typeface="+mn-cs"/>
            </a:endParaRPr>
          </a:p>
        </p:txBody>
      </p:sp>
      <p:sp>
        <p:nvSpPr>
          <p:cNvPr id="61444" name="Text Box 4"/>
          <p:cNvSpPr txBox="1">
            <a:spLocks noChangeArrowheads="1"/>
          </p:cNvSpPr>
          <p:nvPr/>
        </p:nvSpPr>
        <p:spPr bwMode="auto">
          <a:xfrm>
            <a:off x="1066800" y="6019800"/>
            <a:ext cx="7086600" cy="738597"/>
          </a:xfrm>
          <a:prstGeom prst="rect">
            <a:avLst/>
          </a:prstGeom>
          <a:noFill/>
          <a:ln w="9525">
            <a:noFill/>
            <a:miter lim="800000"/>
            <a:headEnd/>
            <a:tailEnd/>
          </a:ln>
        </p:spPr>
        <p:txBody>
          <a:bodyPr wrap="square" lIns="91374" tIns="45687" rIns="91374" bIns="45687">
            <a:spAutoFit/>
          </a:bodyPr>
          <a:lstStyle/>
          <a:p>
            <a:r>
              <a:rPr lang="en-US" sz="1400" dirty="0">
                <a:solidFill>
                  <a:srgbClr val="000000"/>
                </a:solidFill>
              </a:rPr>
              <a:t>*</a:t>
            </a:r>
            <a:r>
              <a:rPr lang="en-US" sz="1400" b="1" dirty="0">
                <a:solidFill>
                  <a:srgbClr val="000000"/>
                </a:solidFill>
              </a:rPr>
              <a:t> </a:t>
            </a:r>
            <a:r>
              <a:rPr lang="en-US" sz="1400" dirty="0">
                <a:solidFill>
                  <a:srgbClr val="000000"/>
                </a:solidFill>
              </a:rPr>
              <a:t>Rabin, Brownson, Haire-Joshu, Kreuter, Weaver. A glossary for dissemination and implementation research in health. </a:t>
            </a:r>
            <a:r>
              <a:rPr lang="en-US" sz="1400" i="1" dirty="0">
                <a:solidFill>
                  <a:srgbClr val="000000"/>
                </a:solidFill>
              </a:rPr>
              <a:t>Journal of Public Health Management Practice, </a:t>
            </a:r>
            <a:r>
              <a:rPr lang="en-US" sz="1400" dirty="0">
                <a:solidFill>
                  <a:srgbClr val="000000"/>
                </a:solidFill>
              </a:rPr>
              <a:t>2008, 14(2), 117–123.</a:t>
            </a:r>
            <a:endParaRPr lang="en-US" sz="1600" dirty="0">
              <a:solidFill>
                <a:srgbClr val="00000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457200" y="1447800"/>
            <a:ext cx="8229600" cy="5334000"/>
          </a:xfrm>
        </p:spPr>
        <p:txBody>
          <a:bodyPr>
            <a:normAutofit/>
          </a:bodyPr>
          <a:lstStyle/>
          <a:p>
            <a:pPr marL="342656" indent="-342656" eaLnBrk="1" hangingPunct="1">
              <a:lnSpc>
                <a:spcPct val="90000"/>
              </a:lnSpc>
              <a:defRPr/>
            </a:pPr>
            <a:r>
              <a:rPr lang="en-US" b="1" dirty="0" smtClean="0">
                <a:solidFill>
                  <a:schemeClr val="bg2">
                    <a:lumMod val="50000"/>
                  </a:schemeClr>
                </a:solidFill>
              </a:rPr>
              <a:t>Core elements*:</a:t>
            </a:r>
            <a:r>
              <a:rPr lang="en-US" dirty="0" smtClean="0">
                <a:solidFill>
                  <a:schemeClr val="bg2">
                    <a:lumMod val="50000"/>
                  </a:schemeClr>
                </a:solidFill>
              </a:rPr>
              <a:t> </a:t>
            </a:r>
            <a:r>
              <a:rPr lang="en-US" sz="2600" b="1" dirty="0" smtClean="0">
                <a:solidFill>
                  <a:schemeClr val="accent2"/>
                </a:solidFill>
              </a:rPr>
              <a:t>required components</a:t>
            </a:r>
            <a:r>
              <a:rPr lang="en-US" sz="2600" dirty="0" smtClean="0"/>
              <a:t> that represent the theory and internal logic of the intervention and most likely produce the intervention’s effectiveness </a:t>
            </a:r>
            <a:br>
              <a:rPr lang="en-US" sz="2600" dirty="0" smtClean="0"/>
            </a:br>
            <a:endParaRPr lang="en-US" sz="2600" dirty="0" smtClean="0"/>
          </a:p>
          <a:p>
            <a:pPr marL="342656" indent="-342656" eaLnBrk="1" hangingPunct="1">
              <a:lnSpc>
                <a:spcPct val="90000"/>
              </a:lnSpc>
              <a:defRPr/>
            </a:pPr>
            <a:r>
              <a:rPr lang="en-US" b="1" dirty="0" smtClean="0">
                <a:solidFill>
                  <a:schemeClr val="bg2">
                    <a:lumMod val="50000"/>
                  </a:schemeClr>
                </a:solidFill>
              </a:rPr>
              <a:t>Key process steps:</a:t>
            </a:r>
            <a:r>
              <a:rPr lang="en-US" dirty="0" smtClean="0">
                <a:solidFill>
                  <a:schemeClr val="bg2">
                    <a:lumMod val="50000"/>
                  </a:schemeClr>
                </a:solidFill>
              </a:rPr>
              <a:t> </a:t>
            </a:r>
            <a:r>
              <a:rPr lang="en-US" sz="2600" b="1" dirty="0" smtClean="0">
                <a:solidFill>
                  <a:schemeClr val="accent2"/>
                </a:solidFill>
              </a:rPr>
              <a:t>required steps</a:t>
            </a:r>
            <a:r>
              <a:rPr lang="en-US" sz="2600" dirty="0" smtClean="0">
                <a:solidFill>
                  <a:schemeClr val="accent2"/>
                </a:solidFill>
              </a:rPr>
              <a:t> </a:t>
            </a:r>
            <a:r>
              <a:rPr lang="en-US" sz="2600" dirty="0" smtClean="0"/>
              <a:t>that are conducted to contribute to the intervention’s effectiveness</a:t>
            </a:r>
          </a:p>
          <a:p>
            <a:pPr marL="669447" lvl="1" indent="-325206" eaLnBrk="1" hangingPunct="1">
              <a:lnSpc>
                <a:spcPct val="90000"/>
              </a:lnSpc>
              <a:defRPr/>
            </a:pPr>
            <a:r>
              <a:rPr lang="en-US" sz="2600" dirty="0" smtClean="0"/>
              <a:t>Critical steps taken in program implementation in the program’s methods section or implementation protocol</a:t>
            </a:r>
          </a:p>
        </p:txBody>
      </p:sp>
      <p:sp>
        <p:nvSpPr>
          <p:cNvPr id="62468" name="Text Box 4"/>
          <p:cNvSpPr txBox="1">
            <a:spLocks noChangeArrowheads="1"/>
          </p:cNvSpPr>
          <p:nvPr/>
        </p:nvSpPr>
        <p:spPr bwMode="auto">
          <a:xfrm>
            <a:off x="1295400" y="5873182"/>
            <a:ext cx="6875463" cy="984818"/>
          </a:xfrm>
          <a:prstGeom prst="rect">
            <a:avLst/>
          </a:prstGeom>
          <a:noFill/>
          <a:ln w="9525">
            <a:noFill/>
            <a:miter lim="800000"/>
            <a:headEnd/>
            <a:tailEnd/>
          </a:ln>
        </p:spPr>
        <p:txBody>
          <a:bodyPr wrap="square" lIns="91374" tIns="45687" rIns="91374" bIns="45687">
            <a:spAutoFit/>
          </a:bodyPr>
          <a:lstStyle/>
          <a:p>
            <a:r>
              <a:rPr lang="en-US" sz="1400" dirty="0">
                <a:solidFill>
                  <a:srgbClr val="000000"/>
                </a:solidFill>
              </a:rPr>
              <a:t>*Eke, Neumann, Wilkes, Jones. Preparing effective behavioral interventions </a:t>
            </a:r>
          </a:p>
          <a:p>
            <a:r>
              <a:rPr lang="en-US" sz="1400" dirty="0">
                <a:solidFill>
                  <a:srgbClr val="000000"/>
                </a:solidFill>
              </a:rPr>
              <a:t>to be used by prevention providers: the role of researchers during HIV Prevention Research </a:t>
            </a:r>
            <a:r>
              <a:rPr lang="en-US" sz="1400" dirty="0" smtClean="0">
                <a:solidFill>
                  <a:srgbClr val="000000"/>
                </a:solidFill>
              </a:rPr>
              <a:t>Trials</a:t>
            </a:r>
            <a:r>
              <a:rPr lang="en-US" sz="1400" dirty="0">
                <a:solidFill>
                  <a:srgbClr val="000000"/>
                </a:solidFill>
              </a:rPr>
              <a:t>. </a:t>
            </a:r>
            <a:r>
              <a:rPr lang="en-US" sz="1400" i="1" dirty="0">
                <a:solidFill>
                  <a:srgbClr val="000000"/>
                </a:solidFill>
              </a:rPr>
              <a:t>AIDS Education &amp; Prevention </a:t>
            </a:r>
            <a:r>
              <a:rPr lang="en-US" sz="1400" dirty="0">
                <a:solidFill>
                  <a:srgbClr val="000000"/>
                </a:solidFill>
              </a:rPr>
              <a:t>2006, 18(4 Suppl A):44-58.</a:t>
            </a:r>
          </a:p>
          <a:p>
            <a:endParaRPr lang="en-US" sz="1600" dirty="0">
              <a:solidFill>
                <a:srgbClr val="000000"/>
              </a:solidFill>
            </a:endParaRPr>
          </a:p>
        </p:txBody>
      </p:sp>
      <p:sp>
        <p:nvSpPr>
          <p:cNvPr id="6" name="Title 3"/>
          <p:cNvSpPr>
            <a:spLocks noGrp="1"/>
          </p:cNvSpPr>
          <p:nvPr>
            <p:ph type="title"/>
          </p:nvPr>
        </p:nvSpPr>
        <p:spPr>
          <a:xfrm>
            <a:off x="914400" y="609600"/>
            <a:ext cx="7772400" cy="685800"/>
          </a:xfrm>
        </p:spPr>
        <p:txBody>
          <a:bodyPr>
            <a:normAutofit fontScale="90000"/>
          </a:bodyPr>
          <a:lstStyle/>
          <a:p>
            <a:pPr>
              <a:defRPr/>
            </a:pPr>
            <a:r>
              <a:rPr lang="en-US" b="1" dirty="0" smtClean="0"/>
              <a:t>Program Fidelity</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609600"/>
            <a:ext cx="8001000" cy="1066800"/>
          </a:xfrm>
        </p:spPr>
        <p:txBody>
          <a:bodyPr>
            <a:normAutofit fontScale="90000"/>
          </a:bodyPr>
          <a:lstStyle/>
          <a:p>
            <a:pPr algn="ctr"/>
            <a:r>
              <a:rPr lang="en-US" sz="3800" b="1" dirty="0" smtClean="0"/>
              <a:t>Activity: </a:t>
            </a:r>
            <a:br>
              <a:rPr lang="en-US" sz="3800" b="1" dirty="0" smtClean="0"/>
            </a:br>
            <a:r>
              <a:rPr lang="en-US" sz="3800" b="1" dirty="0" smtClean="0"/>
              <a:t>Choosing Core Elements of a Program</a:t>
            </a:r>
          </a:p>
        </p:txBody>
      </p:sp>
      <p:sp>
        <p:nvSpPr>
          <p:cNvPr id="63491" name="Rectangle 3"/>
          <p:cNvSpPr>
            <a:spLocks noGrp="1" noChangeArrowheads="1"/>
          </p:cNvSpPr>
          <p:nvPr>
            <p:ph type="body" idx="1"/>
          </p:nvPr>
        </p:nvSpPr>
        <p:spPr>
          <a:xfrm>
            <a:off x="457200" y="1946275"/>
            <a:ext cx="8229600" cy="4530725"/>
          </a:xfrm>
        </p:spPr>
        <p:txBody>
          <a:bodyPr/>
          <a:lstStyle/>
          <a:p>
            <a:r>
              <a:rPr lang="en-US" sz="2800" dirty="0" smtClean="0"/>
              <a:t>Read the handout with the Body &amp; Soul description paragraph about “The Program”</a:t>
            </a:r>
            <a:br>
              <a:rPr lang="en-US" sz="2800" dirty="0" smtClean="0"/>
            </a:br>
            <a:endParaRPr lang="en-US" sz="2800" dirty="0" smtClean="0"/>
          </a:p>
          <a:p>
            <a:r>
              <a:rPr lang="en-US" sz="2800" dirty="0" smtClean="0"/>
              <a:t>Identify: What are the program core elements?</a:t>
            </a:r>
          </a:p>
          <a:p>
            <a:pPr>
              <a:buFont typeface="Wingdings" pitchFamily="2" charset="2"/>
              <a:buNone/>
            </a:pPr>
            <a:endParaRPr lang="en-US"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09600" y="609600"/>
            <a:ext cx="8077200" cy="838200"/>
          </a:xfrm>
        </p:spPr>
        <p:txBody>
          <a:bodyPr>
            <a:normAutofit fontScale="90000"/>
          </a:bodyPr>
          <a:lstStyle/>
          <a:p>
            <a:r>
              <a:rPr lang="en-US" sz="3800" b="1" dirty="0" smtClean="0"/>
              <a:t>Body and Soul Program Core Elements</a:t>
            </a:r>
            <a:endParaRPr lang="en-US" sz="3800" dirty="0" smtClean="0"/>
          </a:p>
        </p:txBody>
      </p:sp>
      <p:sp>
        <p:nvSpPr>
          <p:cNvPr id="64515" name="Rectangle 3"/>
          <p:cNvSpPr>
            <a:spLocks noGrp="1" noChangeArrowheads="1"/>
          </p:cNvSpPr>
          <p:nvPr>
            <p:ph type="body" idx="1"/>
          </p:nvPr>
        </p:nvSpPr>
        <p:spPr>
          <a:xfrm>
            <a:off x="533400" y="1524000"/>
            <a:ext cx="8229600" cy="4454525"/>
          </a:xfrm>
        </p:spPr>
        <p:txBody>
          <a:bodyPr/>
          <a:lstStyle/>
          <a:p>
            <a:pPr>
              <a:lnSpc>
                <a:spcPct val="90000"/>
              </a:lnSpc>
              <a:spcAft>
                <a:spcPts val="600"/>
              </a:spcAft>
            </a:pPr>
            <a:r>
              <a:rPr lang="en-US" sz="2800" dirty="0" smtClean="0">
                <a:solidFill>
                  <a:schemeClr val="tx2"/>
                </a:solidFill>
              </a:rPr>
              <a:t>Project Committee</a:t>
            </a:r>
          </a:p>
          <a:p>
            <a:pPr>
              <a:lnSpc>
                <a:spcPct val="90000"/>
              </a:lnSpc>
              <a:spcAft>
                <a:spcPts val="600"/>
              </a:spcAft>
            </a:pPr>
            <a:r>
              <a:rPr lang="en-US" sz="2800" dirty="0" smtClean="0">
                <a:solidFill>
                  <a:schemeClr val="tx2"/>
                </a:solidFill>
              </a:rPr>
              <a:t>Kick-off event</a:t>
            </a:r>
          </a:p>
          <a:p>
            <a:pPr>
              <a:lnSpc>
                <a:spcPct val="90000"/>
              </a:lnSpc>
              <a:spcAft>
                <a:spcPts val="600"/>
              </a:spcAft>
            </a:pPr>
            <a:r>
              <a:rPr lang="en-US" sz="2800" dirty="0" smtClean="0">
                <a:solidFill>
                  <a:schemeClr val="tx2"/>
                </a:solidFill>
              </a:rPr>
              <a:t>At least 3 church-wide nutrition events</a:t>
            </a:r>
          </a:p>
          <a:p>
            <a:pPr>
              <a:lnSpc>
                <a:spcPct val="90000"/>
              </a:lnSpc>
              <a:spcAft>
                <a:spcPts val="600"/>
              </a:spcAft>
            </a:pPr>
            <a:r>
              <a:rPr lang="en-US" sz="2800" dirty="0" smtClean="0">
                <a:solidFill>
                  <a:schemeClr val="tx2"/>
                </a:solidFill>
              </a:rPr>
              <a:t>At least 1 additional event involving the pastor</a:t>
            </a:r>
          </a:p>
          <a:p>
            <a:pPr>
              <a:lnSpc>
                <a:spcPct val="90000"/>
              </a:lnSpc>
              <a:spcAft>
                <a:spcPts val="600"/>
              </a:spcAft>
            </a:pPr>
            <a:r>
              <a:rPr lang="en-US" sz="2800" dirty="0" smtClean="0">
                <a:solidFill>
                  <a:schemeClr val="tx2"/>
                </a:solidFill>
              </a:rPr>
              <a:t>At least 1 church food habit change (policy change) </a:t>
            </a:r>
          </a:p>
          <a:p>
            <a:pPr>
              <a:lnSpc>
                <a:spcPct val="90000"/>
              </a:lnSpc>
              <a:spcAft>
                <a:spcPts val="600"/>
              </a:spcAft>
            </a:pPr>
            <a:r>
              <a:rPr lang="en-US" sz="2800" dirty="0" smtClean="0">
                <a:solidFill>
                  <a:schemeClr val="tx2"/>
                </a:solidFill>
              </a:rPr>
              <a:t>2 motivational counseling calls by volunteers to each participant</a:t>
            </a:r>
          </a:p>
          <a:p>
            <a:pPr>
              <a:lnSpc>
                <a:spcPct val="90000"/>
              </a:lnSpc>
            </a:pPr>
            <a:endParaRPr lang="en-US" dirty="0" smtClean="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381000" y="609600"/>
            <a:ext cx="8458200" cy="1143000"/>
          </a:xfrm>
        </p:spPr>
        <p:txBody>
          <a:bodyPr>
            <a:normAutofit fontScale="90000"/>
          </a:bodyPr>
          <a:lstStyle/>
          <a:p>
            <a:pPr algn="ctr"/>
            <a:r>
              <a:rPr lang="en-US" b="1" dirty="0" smtClean="0"/>
              <a:t>Step 1: </a:t>
            </a:r>
            <a:br>
              <a:rPr lang="en-US" b="1" dirty="0" smtClean="0"/>
            </a:br>
            <a:r>
              <a:rPr lang="en-US" b="1" dirty="0" smtClean="0"/>
              <a:t>Identifying What </a:t>
            </a:r>
            <a:r>
              <a:rPr lang="en-US" b="1" u="sng" dirty="0" smtClean="0"/>
              <a:t>Can</a:t>
            </a:r>
            <a:r>
              <a:rPr lang="en-US" b="1" dirty="0" smtClean="0"/>
              <a:t> Be Modified? </a:t>
            </a:r>
            <a:endParaRPr lang="en-US" dirty="0" smtClean="0"/>
          </a:p>
        </p:txBody>
      </p:sp>
      <p:sp>
        <p:nvSpPr>
          <p:cNvPr id="65539" name="Text Placeholder 2"/>
          <p:cNvSpPr>
            <a:spLocks noGrp="1"/>
          </p:cNvSpPr>
          <p:nvPr>
            <p:ph type="body" idx="1"/>
          </p:nvPr>
        </p:nvSpPr>
        <p:spPr/>
        <p:txBody>
          <a:bodyPr/>
          <a:lstStyle/>
          <a:p>
            <a:r>
              <a:rPr lang="en-US" dirty="0" smtClean="0"/>
              <a:t>                 Can</a:t>
            </a:r>
          </a:p>
        </p:txBody>
      </p:sp>
      <p:sp>
        <p:nvSpPr>
          <p:cNvPr id="65540" name="Content Placeholder 3"/>
          <p:cNvSpPr>
            <a:spLocks noGrp="1"/>
          </p:cNvSpPr>
          <p:nvPr>
            <p:ph sz="half" idx="2"/>
          </p:nvPr>
        </p:nvSpPr>
        <p:spPr>
          <a:xfrm>
            <a:off x="533400" y="2247900"/>
            <a:ext cx="3733800" cy="3886200"/>
          </a:xfrm>
        </p:spPr>
        <p:txBody>
          <a:bodyPr/>
          <a:lstStyle/>
          <a:p>
            <a:pPr eaLnBrk="1" hangingPunct="1">
              <a:lnSpc>
                <a:spcPct val="90000"/>
              </a:lnSpc>
            </a:pPr>
            <a:endParaRPr lang="en-US" b="1" dirty="0" smtClean="0"/>
          </a:p>
          <a:p>
            <a:pPr eaLnBrk="1" hangingPunct="1">
              <a:lnSpc>
                <a:spcPct val="90000"/>
              </a:lnSpc>
            </a:pPr>
            <a:r>
              <a:rPr lang="en-US" b="1" dirty="0" smtClean="0"/>
              <a:t>Names</a:t>
            </a:r>
          </a:p>
          <a:p>
            <a:pPr eaLnBrk="1" hangingPunct="1">
              <a:lnSpc>
                <a:spcPct val="90000"/>
              </a:lnSpc>
            </a:pPr>
            <a:r>
              <a:rPr lang="en-US" b="1" dirty="0" smtClean="0"/>
              <a:t>Pictures/testimonials</a:t>
            </a:r>
          </a:p>
          <a:p>
            <a:pPr eaLnBrk="1" hangingPunct="1">
              <a:lnSpc>
                <a:spcPct val="90000"/>
              </a:lnSpc>
            </a:pPr>
            <a:r>
              <a:rPr lang="en-US" b="1" dirty="0" smtClean="0"/>
              <a:t>Wording</a:t>
            </a:r>
          </a:p>
          <a:p>
            <a:pPr eaLnBrk="1" hangingPunct="1">
              <a:lnSpc>
                <a:spcPct val="90000"/>
              </a:lnSpc>
            </a:pPr>
            <a:r>
              <a:rPr lang="en-US" b="1" dirty="0" smtClean="0"/>
              <a:t>Location </a:t>
            </a:r>
          </a:p>
          <a:p>
            <a:pPr eaLnBrk="1" hangingPunct="1">
              <a:lnSpc>
                <a:spcPct val="90000"/>
              </a:lnSpc>
            </a:pPr>
            <a:r>
              <a:rPr lang="en-US" b="1" dirty="0" smtClean="0"/>
              <a:t>Incentives</a:t>
            </a:r>
          </a:p>
          <a:p>
            <a:pPr eaLnBrk="1" hangingPunct="1">
              <a:lnSpc>
                <a:spcPct val="90000"/>
              </a:lnSpc>
            </a:pPr>
            <a:r>
              <a:rPr lang="en-US" b="1" dirty="0" smtClean="0"/>
              <a:t>Timeline</a:t>
            </a:r>
          </a:p>
          <a:p>
            <a:endParaRPr lang="en-US" dirty="0" smtClean="0"/>
          </a:p>
        </p:txBody>
      </p:sp>
      <p:sp>
        <p:nvSpPr>
          <p:cNvPr id="65541" name="Text Placeholder 4"/>
          <p:cNvSpPr>
            <a:spLocks noGrp="1"/>
          </p:cNvSpPr>
          <p:nvPr>
            <p:ph type="body" sz="quarter" idx="3"/>
          </p:nvPr>
        </p:nvSpPr>
        <p:spPr/>
        <p:txBody>
          <a:bodyPr/>
          <a:lstStyle/>
          <a:p>
            <a:r>
              <a:rPr lang="en-US" dirty="0" smtClean="0"/>
              <a:t>         Cannot</a:t>
            </a:r>
          </a:p>
        </p:txBody>
      </p:sp>
      <p:sp>
        <p:nvSpPr>
          <p:cNvPr id="65542" name="Content Placeholder 5"/>
          <p:cNvSpPr>
            <a:spLocks noGrp="1"/>
          </p:cNvSpPr>
          <p:nvPr>
            <p:ph sz="quarter" idx="4"/>
          </p:nvPr>
        </p:nvSpPr>
        <p:spPr/>
        <p:txBody>
          <a:bodyPr/>
          <a:lstStyle/>
          <a:p>
            <a:pPr eaLnBrk="1" hangingPunct="1">
              <a:lnSpc>
                <a:spcPct val="90000"/>
              </a:lnSpc>
              <a:buFont typeface="Wingdings" pitchFamily="2" charset="2"/>
              <a:buNone/>
            </a:pPr>
            <a:endParaRPr lang="en-US" sz="3200" dirty="0" smtClean="0"/>
          </a:p>
          <a:p>
            <a:pPr eaLnBrk="1" hangingPunct="1">
              <a:lnSpc>
                <a:spcPct val="90000"/>
              </a:lnSpc>
            </a:pPr>
            <a:r>
              <a:rPr lang="en-US" b="1" dirty="0" smtClean="0"/>
              <a:t>Health topic </a:t>
            </a:r>
          </a:p>
          <a:p>
            <a:pPr eaLnBrk="1" hangingPunct="1">
              <a:lnSpc>
                <a:spcPct val="90000"/>
              </a:lnSpc>
            </a:pPr>
            <a:r>
              <a:rPr lang="en-US" b="1" dirty="0" smtClean="0"/>
              <a:t>Deletion of key components</a:t>
            </a:r>
          </a:p>
          <a:p>
            <a:pPr eaLnBrk="1" hangingPunct="1">
              <a:lnSpc>
                <a:spcPct val="90000"/>
              </a:lnSpc>
            </a:pPr>
            <a:r>
              <a:rPr lang="en-US" b="1" dirty="0" smtClean="0"/>
              <a:t>Insertion of key components</a:t>
            </a:r>
          </a:p>
          <a:p>
            <a:pPr eaLnBrk="1" hangingPunct="1">
              <a:lnSpc>
                <a:spcPct val="90000"/>
              </a:lnSpc>
            </a:pPr>
            <a:r>
              <a:rPr lang="en-US" b="1" dirty="0" smtClean="0"/>
              <a:t>Theoretical foundation</a:t>
            </a:r>
            <a:r>
              <a:rPr lang="en-US" dirty="0" smtClean="0"/>
              <a:t> </a:t>
            </a:r>
          </a:p>
          <a:p>
            <a:endParaRPr lang="en-US" dirty="0" smtClean="0"/>
          </a:p>
        </p:txBody>
      </p:sp>
      <p:cxnSp>
        <p:nvCxnSpPr>
          <p:cNvPr id="8" name="Straight Connector 7"/>
          <p:cNvCxnSpPr/>
          <p:nvPr/>
        </p:nvCxnSpPr>
        <p:spPr>
          <a:xfrm>
            <a:off x="609600" y="2362200"/>
            <a:ext cx="777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2552700" y="3543300"/>
            <a:ext cx="358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cstate="print"/>
          <a:srcRect/>
          <a:stretch>
            <a:fillRect/>
          </a:stretch>
        </p:blipFill>
        <p:spPr bwMode="auto">
          <a:xfrm>
            <a:off x="3352800" y="5257800"/>
            <a:ext cx="1828800" cy="13736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b="1" dirty="0" smtClean="0"/>
              <a:t>Acceptable Modifications</a:t>
            </a:r>
          </a:p>
        </p:txBody>
      </p:sp>
      <p:sp>
        <p:nvSpPr>
          <p:cNvPr id="3075" name="Rectangle 3"/>
          <p:cNvSpPr>
            <a:spLocks noGrp="1" noChangeArrowheads="1"/>
          </p:cNvSpPr>
          <p:nvPr>
            <p:ph type="body" idx="1"/>
          </p:nvPr>
        </p:nvSpPr>
        <p:spPr>
          <a:xfrm>
            <a:off x="914400" y="1524000"/>
            <a:ext cx="7772400" cy="4724400"/>
          </a:xfrm>
        </p:spPr>
        <p:txBody>
          <a:bodyPr/>
          <a:lstStyle/>
          <a:p>
            <a:pPr eaLnBrk="1" hangingPunct="1">
              <a:lnSpc>
                <a:spcPct val="90000"/>
              </a:lnSpc>
              <a:defRPr/>
            </a:pPr>
            <a:r>
              <a:rPr lang="en-US" sz="2800" dirty="0" smtClean="0"/>
              <a:t>Changing language</a:t>
            </a:r>
          </a:p>
          <a:p>
            <a:pPr lvl="1">
              <a:lnSpc>
                <a:spcPct val="90000"/>
              </a:lnSpc>
              <a:defRPr/>
            </a:pPr>
            <a:r>
              <a:rPr lang="en-US" sz="2800" dirty="0" smtClean="0"/>
              <a:t>Translating and/or modifying vocabulary </a:t>
            </a:r>
          </a:p>
          <a:p>
            <a:pPr eaLnBrk="1" hangingPunct="1">
              <a:lnSpc>
                <a:spcPct val="90000"/>
              </a:lnSpc>
              <a:defRPr/>
            </a:pPr>
            <a:endParaRPr lang="en-US" sz="2800" dirty="0" smtClean="0"/>
          </a:p>
          <a:p>
            <a:pPr eaLnBrk="1" hangingPunct="1">
              <a:lnSpc>
                <a:spcPct val="90000"/>
              </a:lnSpc>
              <a:defRPr/>
            </a:pPr>
            <a:r>
              <a:rPr lang="en-US" sz="2800" dirty="0" smtClean="0"/>
              <a:t>Replacing cultural references </a:t>
            </a:r>
          </a:p>
          <a:p>
            <a:pPr eaLnBrk="1" hangingPunct="1">
              <a:lnSpc>
                <a:spcPct val="90000"/>
              </a:lnSpc>
              <a:defRPr/>
            </a:pPr>
            <a:endParaRPr lang="en-US" sz="2800" dirty="0" smtClean="0"/>
          </a:p>
          <a:p>
            <a:pPr eaLnBrk="1" hangingPunct="1">
              <a:lnSpc>
                <a:spcPct val="90000"/>
              </a:lnSpc>
              <a:defRPr/>
            </a:pPr>
            <a:r>
              <a:rPr lang="en-US" sz="2800" dirty="0" smtClean="0"/>
              <a:t>Modifying some aspects of activities</a:t>
            </a:r>
          </a:p>
          <a:p>
            <a:pPr eaLnBrk="1" hangingPunct="1">
              <a:lnSpc>
                <a:spcPct val="90000"/>
              </a:lnSpc>
              <a:defRPr/>
            </a:pPr>
            <a:endParaRPr lang="en-US" sz="2800" dirty="0" smtClean="0"/>
          </a:p>
          <a:p>
            <a:pPr eaLnBrk="1" hangingPunct="1">
              <a:lnSpc>
                <a:spcPct val="90000"/>
              </a:lnSpc>
              <a:defRPr/>
            </a:pPr>
            <a:r>
              <a:rPr lang="en-US" sz="2800" dirty="0" smtClean="0"/>
              <a:t>Adding  relevant, evidence-based content </a:t>
            </a:r>
          </a:p>
          <a:p>
            <a:pPr marL="609600" indent="-609600" eaLnBrk="1" hangingPunct="1">
              <a:lnSpc>
                <a:spcPct val="90000"/>
              </a:lnSpc>
              <a:buFont typeface="Wingdings" pitchFamily="2" charset="2"/>
              <a:buNone/>
              <a:defRPr/>
            </a:pPr>
            <a:endParaRPr lang="en-US" sz="2400" dirty="0" smtClean="0"/>
          </a:p>
        </p:txBody>
      </p:sp>
      <p:sp>
        <p:nvSpPr>
          <p:cNvPr id="66564" name="TextBox 3"/>
          <p:cNvSpPr txBox="1">
            <a:spLocks noChangeArrowheads="1"/>
          </p:cNvSpPr>
          <p:nvPr/>
        </p:nvSpPr>
        <p:spPr bwMode="auto">
          <a:xfrm>
            <a:off x="1219200" y="5867400"/>
            <a:ext cx="7010400" cy="954107"/>
          </a:xfrm>
          <a:prstGeom prst="rect">
            <a:avLst/>
          </a:prstGeom>
          <a:noFill/>
          <a:ln w="9525">
            <a:noFill/>
            <a:miter lim="800000"/>
            <a:headEnd/>
            <a:tailEnd/>
          </a:ln>
        </p:spPr>
        <p:txBody>
          <a:bodyPr wrap="square">
            <a:spAutoFit/>
          </a:bodyPr>
          <a:lstStyle/>
          <a:p>
            <a:r>
              <a:rPr lang="en-US" sz="1400" dirty="0">
                <a:solidFill>
                  <a:srgbClr val="000000"/>
                </a:solidFill>
                <a:ea typeface="ＭＳ Ｐゴシック"/>
                <a:cs typeface="ＭＳ Ｐゴシック"/>
              </a:rPr>
              <a:t>O’Connor, C., Small, S.A. &amp; Cooney, S.M. (2007). Program fidelity and adaptation: Meeting local needs without compromising program effectiveness. </a:t>
            </a:r>
            <a:r>
              <a:rPr lang="en-US" sz="1400" i="1" dirty="0">
                <a:solidFill>
                  <a:srgbClr val="000000"/>
                </a:solidFill>
                <a:ea typeface="ＭＳ Ｐゴシック"/>
                <a:cs typeface="ＭＳ Ｐゴシック"/>
              </a:rPr>
              <a:t>What Works, Wisconsin Research to Practice Series, </a:t>
            </a:r>
            <a:r>
              <a:rPr lang="en-US" sz="1400" dirty="0">
                <a:solidFill>
                  <a:srgbClr val="000000"/>
                </a:solidFill>
                <a:ea typeface="ＭＳ Ｐゴシック"/>
                <a:cs typeface="ＭＳ Ｐゴシック"/>
              </a:rPr>
              <a:t>4. Madison, WI:  University of Wisconsin–Madison/Extension.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077200" cy="762000"/>
          </a:xfrm>
        </p:spPr>
        <p:txBody>
          <a:bodyPr>
            <a:normAutofit fontScale="90000"/>
          </a:bodyPr>
          <a:lstStyle/>
          <a:p>
            <a:pPr>
              <a:defRPr/>
            </a:pPr>
            <a:r>
              <a:rPr lang="en-US" sz="4000" b="1" kern="1200" dirty="0" smtClean="0"/>
              <a:t>Risky or Unacceptable Modifications</a:t>
            </a:r>
            <a:endParaRPr lang="en-US" dirty="0"/>
          </a:p>
        </p:txBody>
      </p:sp>
      <p:sp>
        <p:nvSpPr>
          <p:cNvPr id="67587" name="Content Placeholder 2"/>
          <p:cNvSpPr>
            <a:spLocks noGrp="1"/>
          </p:cNvSpPr>
          <p:nvPr>
            <p:ph idx="1"/>
          </p:nvPr>
        </p:nvSpPr>
        <p:spPr>
          <a:xfrm>
            <a:off x="762000" y="1447800"/>
            <a:ext cx="7924800" cy="4800600"/>
          </a:xfrm>
        </p:spPr>
        <p:txBody>
          <a:bodyPr>
            <a:normAutofit fontScale="92500"/>
          </a:bodyPr>
          <a:lstStyle/>
          <a:p>
            <a:pPr eaLnBrk="1" hangingPunct="1"/>
            <a:r>
              <a:rPr lang="en-US" sz="3000" dirty="0" smtClean="0"/>
              <a:t>Reducing the number or length of sessions</a:t>
            </a:r>
          </a:p>
          <a:p>
            <a:pPr eaLnBrk="1" hangingPunct="1"/>
            <a:endParaRPr lang="en-US" sz="3000" dirty="0" smtClean="0"/>
          </a:p>
          <a:p>
            <a:pPr eaLnBrk="1" hangingPunct="1"/>
            <a:r>
              <a:rPr lang="en-US" sz="3000" dirty="0" smtClean="0"/>
              <a:t>Lowering the level of participant engagement </a:t>
            </a:r>
          </a:p>
          <a:p>
            <a:pPr eaLnBrk="1" hangingPunct="1"/>
            <a:endParaRPr lang="en-US" sz="3000" dirty="0" smtClean="0"/>
          </a:p>
          <a:p>
            <a:pPr eaLnBrk="1" hangingPunct="1"/>
            <a:r>
              <a:rPr lang="en-US" sz="3000" dirty="0" smtClean="0"/>
              <a:t>Eliminating key messages or skills learned </a:t>
            </a:r>
          </a:p>
          <a:p>
            <a:pPr eaLnBrk="1" hangingPunct="1">
              <a:buFont typeface="Wingdings" pitchFamily="2" charset="2"/>
              <a:buNone/>
            </a:pPr>
            <a:endParaRPr lang="en-US" sz="3000" dirty="0" smtClean="0"/>
          </a:p>
          <a:p>
            <a:pPr eaLnBrk="1" hangingPunct="1"/>
            <a:r>
              <a:rPr lang="en-US" sz="3000" dirty="0" smtClean="0"/>
              <a:t>Removing topics </a:t>
            </a:r>
          </a:p>
          <a:p>
            <a:pPr eaLnBrk="1" hangingPunct="1"/>
            <a:endParaRPr lang="en-US" sz="3000" dirty="0" smtClean="0"/>
          </a:p>
          <a:p>
            <a:pPr eaLnBrk="1" hangingPunct="1"/>
            <a:r>
              <a:rPr lang="en-US" sz="3000" dirty="0" smtClean="0"/>
              <a:t>Using few or inadequately trained staff </a:t>
            </a:r>
          </a:p>
          <a:p>
            <a:endParaRPr lang="en-US"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en-US" sz="3800" b="1" dirty="0"/>
              <a:t>Step 3: Making the Modifications</a:t>
            </a:r>
          </a:p>
        </p:txBody>
      </p:sp>
      <p:sp>
        <p:nvSpPr>
          <p:cNvPr id="363523" name="Rectangle 3"/>
          <p:cNvSpPr>
            <a:spLocks noGrp="1" noChangeArrowheads="1"/>
          </p:cNvSpPr>
          <p:nvPr>
            <p:ph type="body" idx="1"/>
          </p:nvPr>
        </p:nvSpPr>
        <p:spPr>
          <a:xfrm>
            <a:off x="609600" y="1600200"/>
            <a:ext cx="8001000" cy="4530725"/>
          </a:xfrm>
        </p:spPr>
        <p:txBody>
          <a:bodyPr>
            <a:normAutofit lnSpcReduction="10000"/>
          </a:bodyPr>
          <a:lstStyle/>
          <a:p>
            <a:pPr>
              <a:lnSpc>
                <a:spcPct val="80000"/>
              </a:lnSpc>
              <a:spcBef>
                <a:spcPct val="50000"/>
              </a:spcBef>
            </a:pPr>
            <a:r>
              <a:rPr lang="en-US" sz="2800" dirty="0"/>
              <a:t>Brand materials with your contact information. </a:t>
            </a:r>
            <a:endParaRPr lang="en-US" sz="2800" dirty="0" smtClean="0"/>
          </a:p>
          <a:p>
            <a:pPr>
              <a:lnSpc>
                <a:spcPct val="80000"/>
              </a:lnSpc>
              <a:spcBef>
                <a:spcPct val="50000"/>
              </a:spcBef>
            </a:pPr>
            <a:endParaRPr lang="en-US" sz="2800" dirty="0"/>
          </a:p>
          <a:p>
            <a:pPr>
              <a:lnSpc>
                <a:spcPct val="80000"/>
              </a:lnSpc>
              <a:spcBef>
                <a:spcPct val="50000"/>
              </a:spcBef>
            </a:pPr>
            <a:r>
              <a:rPr lang="en-US" sz="2800" dirty="0"/>
              <a:t>Replace general pictures and drawings with ones that reflect your audience’s culture</a:t>
            </a:r>
            <a:r>
              <a:rPr lang="en-US" sz="2800" dirty="0" smtClean="0"/>
              <a:t>.</a:t>
            </a:r>
          </a:p>
          <a:p>
            <a:pPr>
              <a:lnSpc>
                <a:spcPct val="80000"/>
              </a:lnSpc>
              <a:spcBef>
                <a:spcPct val="50000"/>
              </a:spcBef>
            </a:pPr>
            <a:endParaRPr lang="en-US" sz="2800" dirty="0"/>
          </a:p>
          <a:p>
            <a:pPr>
              <a:lnSpc>
                <a:spcPct val="80000"/>
              </a:lnSpc>
              <a:spcBef>
                <a:spcPct val="50000"/>
              </a:spcBef>
            </a:pPr>
            <a:r>
              <a:rPr lang="en-US" sz="2800" dirty="0"/>
              <a:t>Think about the best media and channels that should be used to publicize your program</a:t>
            </a:r>
            <a:r>
              <a:rPr lang="en-US" sz="2800" i="1" dirty="0"/>
              <a:t>.</a:t>
            </a:r>
          </a:p>
          <a:p>
            <a:pPr>
              <a:lnSpc>
                <a:spcPct val="80000"/>
              </a:lnSpc>
              <a:spcBef>
                <a:spcPct val="50000"/>
              </a:spcBef>
            </a:pPr>
            <a:endParaRPr lang="en-US" i="1" dirty="0"/>
          </a:p>
          <a:p>
            <a:pPr lvl="1">
              <a:lnSpc>
                <a:spcPct val="80000"/>
              </a:lnSpc>
              <a:spcBef>
                <a:spcPct val="50000"/>
              </a:spcBef>
              <a:buNone/>
            </a:pPr>
            <a:r>
              <a:rPr lang="en-US" sz="2800" dirty="0" smtClean="0"/>
              <a:t>   </a:t>
            </a:r>
            <a:endParaRPr lang="en-US" dirty="0"/>
          </a:p>
        </p:txBody>
      </p:sp>
      <p:sp>
        <p:nvSpPr>
          <p:cNvPr id="363524" name="Document" descr="Graphic noting a handout."/>
          <p:cNvSpPr>
            <a:spLocks noEditPoints="1" noChangeArrowheads="1"/>
          </p:cNvSpPr>
          <p:nvPr/>
        </p:nvSpPr>
        <p:spPr bwMode="auto">
          <a:xfrm>
            <a:off x="1143000" y="5943600"/>
            <a:ext cx="304800" cy="38100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2">
              <a:lumMod val="90000"/>
            </a:schemeClr>
          </a:solidFill>
          <a:ln w="9525">
            <a:solidFill>
              <a:srgbClr val="000000"/>
            </a:solidFill>
            <a:miter lim="800000"/>
            <a:headEnd/>
            <a:tailEnd/>
          </a:ln>
          <a:effectLst>
            <a:outerShdw dist="107763" dir="2700000" algn="ctr" rotWithShape="0">
              <a:srgbClr val="808080"/>
            </a:outerShdw>
          </a:effectLst>
        </p:spPr>
        <p:txBody>
          <a:bodyPr/>
          <a:lstStyle/>
          <a:p>
            <a:endParaRPr lang="en-US" dirty="0">
              <a:solidFill>
                <a:prstClr val="black"/>
              </a:solidFill>
            </a:endParaRPr>
          </a:p>
        </p:txBody>
      </p:sp>
      <p:sp>
        <p:nvSpPr>
          <p:cNvPr id="5" name="Rectangle 4"/>
          <p:cNvSpPr/>
          <p:nvPr/>
        </p:nvSpPr>
        <p:spPr>
          <a:xfrm>
            <a:off x="1600200" y="5867400"/>
            <a:ext cx="7543800" cy="523220"/>
          </a:xfrm>
          <a:prstGeom prst="rect">
            <a:avLst/>
          </a:prstGeom>
        </p:spPr>
        <p:txBody>
          <a:bodyPr wrap="square">
            <a:spAutoFit/>
          </a:bodyPr>
          <a:lstStyle/>
          <a:p>
            <a:r>
              <a:rPr lang="en-US" sz="1400" dirty="0">
                <a:solidFill>
                  <a:prstClr val="black"/>
                </a:solidFill>
              </a:rPr>
              <a:t>See </a:t>
            </a:r>
            <a:r>
              <a:rPr lang="en-US" sz="1400" dirty="0" smtClean="0">
                <a:solidFill>
                  <a:prstClr val="black"/>
                </a:solidFill>
              </a:rPr>
              <a:t>UWW Module </a:t>
            </a:r>
            <a:r>
              <a:rPr lang="en-US" sz="1400" dirty="0">
                <a:solidFill>
                  <a:prstClr val="black"/>
                </a:solidFill>
              </a:rPr>
              <a:t>4 - Handout #3: Communication Channels and Activities: Pros and Cons. </a:t>
            </a:r>
            <a:r>
              <a:rPr lang="en-US" sz="1400" dirty="0" smtClean="0">
                <a:solidFill>
                  <a:prstClr val="black"/>
                </a:solidFill>
              </a:rPr>
              <a:t>-- </a:t>
            </a:r>
            <a:r>
              <a:rPr lang="en-US" sz="1400" dirty="0" smtClean="0">
                <a:solidFill>
                  <a:prstClr val="black"/>
                </a:solidFill>
                <a:hlinkClick r:id="rId3"/>
              </a:rPr>
              <a:t>http://cancercontrol.cancer.gov/use_what_works/mod4/Module_4_Handout_3.pdf</a:t>
            </a:r>
            <a:r>
              <a:rPr lang="en-US" sz="1400" dirty="0" smtClean="0">
                <a:solidFill>
                  <a:prstClr val="black"/>
                </a:solidFill>
              </a:rPr>
              <a:t> </a:t>
            </a:r>
            <a:endParaRPr lang="en-US" sz="1400" dirty="0">
              <a:solidFill>
                <a:prstClr val="black"/>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en-US" sz="3800" b="1" dirty="0"/>
              <a:t>Making the Modifications, cont’d</a:t>
            </a:r>
            <a:r>
              <a:rPr lang="en-US" dirty="0"/>
              <a:t> </a:t>
            </a:r>
          </a:p>
        </p:txBody>
      </p:sp>
      <p:sp>
        <p:nvSpPr>
          <p:cNvPr id="364547" name="Rectangle 3"/>
          <p:cNvSpPr>
            <a:spLocks noGrp="1" noChangeArrowheads="1"/>
          </p:cNvSpPr>
          <p:nvPr>
            <p:ph type="body" idx="1"/>
          </p:nvPr>
        </p:nvSpPr>
        <p:spPr>
          <a:xfrm>
            <a:off x="609600" y="1600200"/>
            <a:ext cx="8305800" cy="3886200"/>
          </a:xfrm>
        </p:spPr>
        <p:txBody>
          <a:bodyPr>
            <a:normAutofit/>
          </a:bodyPr>
          <a:lstStyle/>
          <a:p>
            <a:r>
              <a:rPr lang="en-US" sz="2800" dirty="0"/>
              <a:t>Choose incentives that appeal to your audience.  </a:t>
            </a:r>
          </a:p>
          <a:p>
            <a:r>
              <a:rPr lang="en-US" sz="2800" dirty="0"/>
              <a:t>Make a timeline that makes sense based on your resources.  </a:t>
            </a:r>
          </a:p>
          <a:p>
            <a:r>
              <a:rPr lang="en-US" sz="2800" dirty="0"/>
              <a:t>Try not to remove existing or add extra materials. </a:t>
            </a:r>
          </a:p>
          <a:p>
            <a:r>
              <a:rPr lang="en-US" sz="2800" dirty="0"/>
              <a:t>Use the original health or communication model from the evidence-based program. </a:t>
            </a:r>
          </a:p>
          <a:p>
            <a:r>
              <a:rPr lang="en-US" sz="2800" dirty="0"/>
              <a:t>Print </a:t>
            </a:r>
            <a:r>
              <a:rPr lang="en-US" sz="2800" dirty="0" smtClean="0"/>
              <a:t>materials </a:t>
            </a:r>
            <a:r>
              <a:rPr lang="en-US" sz="2800" dirty="0"/>
              <a:t>and </a:t>
            </a:r>
            <a:r>
              <a:rPr lang="en-US" sz="2800" dirty="0" smtClean="0"/>
              <a:t>readability.</a:t>
            </a:r>
            <a:endParaRPr lang="en-US" sz="2800" dirty="0"/>
          </a:p>
          <a:p>
            <a:endParaRPr lang="en-US" dirty="0"/>
          </a:p>
        </p:txBody>
      </p:sp>
      <p:sp>
        <p:nvSpPr>
          <p:cNvPr id="364550" name="Text Box 6"/>
          <p:cNvSpPr txBox="1">
            <a:spLocks noChangeArrowheads="1"/>
          </p:cNvSpPr>
          <p:nvPr/>
        </p:nvSpPr>
        <p:spPr bwMode="auto">
          <a:xfrm>
            <a:off x="1676400" y="5562600"/>
            <a:ext cx="7239000" cy="1169551"/>
          </a:xfrm>
          <a:prstGeom prst="rect">
            <a:avLst/>
          </a:prstGeom>
          <a:noFill/>
          <a:ln w="9525">
            <a:noFill/>
            <a:miter lim="800000"/>
            <a:headEnd/>
            <a:tailEnd/>
          </a:ln>
          <a:effectLst/>
        </p:spPr>
        <p:txBody>
          <a:bodyPr wrap="square">
            <a:spAutoFit/>
          </a:bodyPr>
          <a:lstStyle/>
          <a:p>
            <a:r>
              <a:rPr lang="en-US" sz="1400" dirty="0">
                <a:solidFill>
                  <a:prstClr val="black"/>
                </a:solidFill>
              </a:rPr>
              <a:t>See </a:t>
            </a:r>
            <a:r>
              <a:rPr lang="en-US" sz="1400" dirty="0" smtClean="0">
                <a:solidFill>
                  <a:prstClr val="black"/>
                </a:solidFill>
              </a:rPr>
              <a:t>UWW Module </a:t>
            </a:r>
            <a:r>
              <a:rPr lang="en-US" sz="1400" dirty="0">
                <a:solidFill>
                  <a:prstClr val="black"/>
                </a:solidFill>
              </a:rPr>
              <a:t>4 - Handout #4: Readability </a:t>
            </a:r>
            <a:r>
              <a:rPr lang="en-US" sz="1400" dirty="0" smtClean="0">
                <a:solidFill>
                  <a:prstClr val="black"/>
                </a:solidFill>
              </a:rPr>
              <a:t>Guidelines -- </a:t>
            </a:r>
            <a:r>
              <a:rPr lang="en-US" sz="1400" dirty="0" smtClean="0">
                <a:solidFill>
                  <a:prstClr val="black"/>
                </a:solidFill>
                <a:hlinkClick r:id="rId3"/>
              </a:rPr>
              <a:t>http://cancercontrol.cancer.gov/use_what_works/mod4/Module_4_Handout_4.pdf</a:t>
            </a:r>
            <a:r>
              <a:rPr lang="en-US" sz="1400" dirty="0" smtClean="0">
                <a:solidFill>
                  <a:prstClr val="black"/>
                </a:solidFill>
              </a:rPr>
              <a:t> </a:t>
            </a:r>
          </a:p>
          <a:p>
            <a:endParaRPr lang="en-US" sz="1400" dirty="0">
              <a:solidFill>
                <a:prstClr val="black"/>
              </a:solidFill>
            </a:endParaRPr>
          </a:p>
          <a:p>
            <a:r>
              <a:rPr lang="en-US" sz="1400" dirty="0">
                <a:solidFill>
                  <a:prstClr val="black"/>
                </a:solidFill>
              </a:rPr>
              <a:t>See </a:t>
            </a:r>
            <a:r>
              <a:rPr lang="en-US" sz="1400" dirty="0" smtClean="0">
                <a:solidFill>
                  <a:prstClr val="black"/>
                </a:solidFill>
              </a:rPr>
              <a:t>UWW Module </a:t>
            </a:r>
            <a:r>
              <a:rPr lang="en-US" sz="1400" dirty="0">
                <a:solidFill>
                  <a:prstClr val="black"/>
                </a:solidFill>
              </a:rPr>
              <a:t>4 - Handout #5: Key Elements of Plain Language Printed </a:t>
            </a:r>
            <a:r>
              <a:rPr lang="en-US" sz="1400" dirty="0" smtClean="0">
                <a:solidFill>
                  <a:prstClr val="black"/>
                </a:solidFill>
              </a:rPr>
              <a:t>Materials –</a:t>
            </a:r>
          </a:p>
          <a:p>
            <a:r>
              <a:rPr lang="en-US" sz="1400" dirty="0" smtClean="0">
                <a:solidFill>
                  <a:prstClr val="black"/>
                </a:solidFill>
                <a:hlinkClick r:id="rId4"/>
              </a:rPr>
              <a:t>http://cancercontrol.cancer.gov/use_what_works/mod4/Module_4_Handout_5.pdf</a:t>
            </a:r>
            <a:r>
              <a:rPr lang="en-US" sz="1400" dirty="0" smtClean="0">
                <a:solidFill>
                  <a:prstClr val="black"/>
                </a:solidFill>
              </a:rPr>
              <a:t> </a:t>
            </a:r>
            <a:endParaRPr lang="en-US" sz="1400" dirty="0">
              <a:solidFill>
                <a:prstClr val="black"/>
              </a:solidFill>
            </a:endParaRPr>
          </a:p>
        </p:txBody>
      </p:sp>
      <p:sp>
        <p:nvSpPr>
          <p:cNvPr id="8" name="Document" descr="Graphic noting a handout."/>
          <p:cNvSpPr>
            <a:spLocks noEditPoints="1" noChangeArrowheads="1"/>
          </p:cNvSpPr>
          <p:nvPr/>
        </p:nvSpPr>
        <p:spPr bwMode="auto">
          <a:xfrm>
            <a:off x="1219200" y="5562600"/>
            <a:ext cx="304800" cy="38100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3">
              <a:lumMod val="20000"/>
              <a:lumOff val="80000"/>
            </a:schemeClr>
          </a:solidFill>
          <a:ln w="9525">
            <a:solidFill>
              <a:srgbClr val="000000"/>
            </a:solidFill>
            <a:miter lim="800000"/>
            <a:headEnd/>
            <a:tailEnd/>
          </a:ln>
          <a:effectLst>
            <a:outerShdw dist="107763" dir="2700000" algn="ctr" rotWithShape="0">
              <a:srgbClr val="808080"/>
            </a:outerShdw>
          </a:effectLst>
        </p:spPr>
        <p:txBody>
          <a:bodyPr/>
          <a:lstStyle/>
          <a:p>
            <a:endParaRPr lang="en-US" dirty="0">
              <a:solidFill>
                <a:prstClr val="black"/>
              </a:solidFill>
            </a:endParaRPr>
          </a:p>
        </p:txBody>
      </p:sp>
      <p:sp>
        <p:nvSpPr>
          <p:cNvPr id="9" name="Document" descr="Graphic noting a handout."/>
          <p:cNvSpPr>
            <a:spLocks noEditPoints="1" noChangeArrowheads="1"/>
          </p:cNvSpPr>
          <p:nvPr/>
        </p:nvSpPr>
        <p:spPr bwMode="auto">
          <a:xfrm>
            <a:off x="1219200" y="6248400"/>
            <a:ext cx="304800" cy="38100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3">
              <a:lumMod val="20000"/>
              <a:lumOff val="80000"/>
            </a:schemeClr>
          </a:solidFill>
          <a:ln w="9525">
            <a:solidFill>
              <a:srgbClr val="000000"/>
            </a:solidFill>
            <a:miter lim="800000"/>
            <a:headEnd/>
            <a:tailEnd/>
          </a:ln>
          <a:effectLst>
            <a:outerShdw dist="107763" dir="2700000" algn="ctr" rotWithShape="0">
              <a:srgbClr val="808080"/>
            </a:outerShdw>
          </a:effectLst>
        </p:spPr>
        <p:txBody>
          <a:bodyPr/>
          <a:lstStyle/>
          <a:p>
            <a:endParaRPr lang="en-US" dirty="0">
              <a:solidFill>
                <a:prstClr val="black"/>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152400"/>
            <a:ext cx="6858000" cy="1265238"/>
          </a:xfrm>
        </p:spPr>
        <p:txBody>
          <a:bodyPr>
            <a:normAutofit fontScale="90000"/>
          </a:bodyPr>
          <a:lstStyle/>
          <a:p>
            <a:r>
              <a:rPr lang="en-US" sz="4400" b="1" dirty="0" smtClean="0"/>
              <a:t>Different Types of Public Health Approaches</a:t>
            </a:r>
            <a:endParaRPr lang="en-US" dirty="0" smtClean="0"/>
          </a:p>
        </p:txBody>
      </p:sp>
      <p:grpSp>
        <p:nvGrpSpPr>
          <p:cNvPr id="2" name="Group 2"/>
          <p:cNvGrpSpPr>
            <a:grpSpLocks/>
          </p:cNvGrpSpPr>
          <p:nvPr/>
        </p:nvGrpSpPr>
        <p:grpSpPr bwMode="auto">
          <a:xfrm>
            <a:off x="1676401" y="1600200"/>
            <a:ext cx="5849703" cy="5100638"/>
            <a:chOff x="2204785" y="1248032"/>
            <a:chExt cx="5029197" cy="4724401"/>
          </a:xfrm>
        </p:grpSpPr>
        <p:sp>
          <p:nvSpPr>
            <p:cNvPr id="3076" name="Oval 14"/>
            <p:cNvSpPr>
              <a:spLocks noChangeArrowheads="1"/>
            </p:cNvSpPr>
            <p:nvPr/>
          </p:nvSpPr>
          <p:spPr bwMode="auto">
            <a:xfrm>
              <a:off x="2204785" y="1248032"/>
              <a:ext cx="5029197" cy="4724401"/>
            </a:xfrm>
            <a:prstGeom prst="ellipse">
              <a:avLst/>
            </a:prstGeom>
            <a:solidFill>
              <a:srgbClr val="7030A0">
                <a:alpha val="50195"/>
              </a:srgbClr>
            </a:solidFill>
            <a:ln w="9525">
              <a:solidFill>
                <a:schemeClr val="accent1"/>
              </a:solidFill>
              <a:round/>
              <a:headEnd/>
              <a:tailEnd/>
            </a:ln>
          </p:spPr>
          <p:txBody>
            <a:bodyPr anchor="ctr">
              <a:spAutoFit/>
            </a:bodyPr>
            <a:lstStyle/>
            <a:p>
              <a:endParaRPr lang="en-US">
                <a:solidFill>
                  <a:prstClr val="black"/>
                </a:solidFill>
                <a:latin typeface="Tahoma" pitchFamily="34" charset="0"/>
              </a:endParaRPr>
            </a:p>
          </p:txBody>
        </p:sp>
        <p:sp>
          <p:nvSpPr>
            <p:cNvPr id="5" name="Oval 5"/>
            <p:cNvSpPr>
              <a:spLocks noChangeArrowheads="1"/>
            </p:cNvSpPr>
            <p:nvPr/>
          </p:nvSpPr>
          <p:spPr bwMode="auto">
            <a:xfrm>
              <a:off x="2590763" y="3076290"/>
              <a:ext cx="2514599" cy="2362801"/>
            </a:xfrm>
            <a:prstGeom prst="ellipse">
              <a:avLst/>
            </a:prstGeom>
            <a:solidFill>
              <a:schemeClr val="bg1">
                <a:lumMod val="50000"/>
                <a:alpha val="50000"/>
              </a:schemeClr>
            </a:solidFill>
            <a:ln w="9525">
              <a:solidFill>
                <a:schemeClr val="accent1"/>
              </a:solidFill>
              <a:round/>
              <a:headEnd/>
              <a:tailEnd/>
            </a:ln>
          </p:spPr>
          <p:txBody>
            <a:bodyPr anchor="ctr">
              <a:spAutoFit/>
            </a:bodyPr>
            <a:lstStyle/>
            <a:p>
              <a:pPr>
                <a:defRPr/>
              </a:pPr>
              <a:endParaRPr lang="en-US">
                <a:solidFill>
                  <a:prstClr val="black"/>
                </a:solidFill>
                <a:latin typeface="Tahoma" pitchFamily="34" charset="0"/>
              </a:endParaRPr>
            </a:p>
          </p:txBody>
        </p:sp>
        <p:sp>
          <p:nvSpPr>
            <p:cNvPr id="3078" name="Text Box 12"/>
            <p:cNvSpPr txBox="1">
              <a:spLocks noChangeArrowheads="1"/>
            </p:cNvSpPr>
            <p:nvPr/>
          </p:nvSpPr>
          <p:spPr bwMode="auto">
            <a:xfrm>
              <a:off x="2721139" y="4289808"/>
              <a:ext cx="1524000" cy="370597"/>
            </a:xfrm>
            <a:prstGeom prst="rect">
              <a:avLst/>
            </a:prstGeom>
            <a:noFill/>
            <a:ln w="9525">
              <a:noFill/>
              <a:miter lim="800000"/>
              <a:headEnd/>
              <a:tailEnd/>
            </a:ln>
          </p:spPr>
          <p:txBody>
            <a:bodyPr>
              <a:spAutoFit/>
            </a:bodyPr>
            <a:lstStyle/>
            <a:p>
              <a:r>
                <a:rPr lang="en-US" sz="2000" b="1" dirty="0">
                  <a:solidFill>
                    <a:srgbClr val="002060"/>
                  </a:solidFill>
                </a:rPr>
                <a:t>Environment</a:t>
              </a:r>
            </a:p>
          </p:txBody>
        </p:sp>
        <p:sp>
          <p:nvSpPr>
            <p:cNvPr id="3079" name="Oval 13"/>
            <p:cNvSpPr>
              <a:spLocks noChangeArrowheads="1"/>
            </p:cNvSpPr>
            <p:nvPr/>
          </p:nvSpPr>
          <p:spPr bwMode="auto">
            <a:xfrm>
              <a:off x="4267200" y="3153033"/>
              <a:ext cx="2514600" cy="2362200"/>
            </a:xfrm>
            <a:prstGeom prst="ellipse">
              <a:avLst/>
            </a:prstGeom>
            <a:solidFill>
              <a:srgbClr val="C00000">
                <a:alpha val="50195"/>
              </a:srgbClr>
            </a:solidFill>
            <a:ln w="9525">
              <a:solidFill>
                <a:schemeClr val="accent1"/>
              </a:solidFill>
              <a:round/>
              <a:headEnd/>
              <a:tailEnd/>
            </a:ln>
          </p:spPr>
          <p:txBody>
            <a:bodyPr anchor="ctr">
              <a:spAutoFit/>
            </a:bodyPr>
            <a:lstStyle/>
            <a:p>
              <a:endParaRPr lang="en-US">
                <a:solidFill>
                  <a:prstClr val="black"/>
                </a:solidFill>
                <a:latin typeface="Tahoma" pitchFamily="34" charset="0"/>
              </a:endParaRPr>
            </a:p>
          </p:txBody>
        </p:sp>
        <p:sp>
          <p:nvSpPr>
            <p:cNvPr id="3080" name="Oval 15"/>
            <p:cNvSpPr>
              <a:spLocks noChangeArrowheads="1"/>
            </p:cNvSpPr>
            <p:nvPr/>
          </p:nvSpPr>
          <p:spPr bwMode="auto">
            <a:xfrm>
              <a:off x="3581400" y="2238633"/>
              <a:ext cx="2514600" cy="2362200"/>
            </a:xfrm>
            <a:prstGeom prst="ellipse">
              <a:avLst/>
            </a:prstGeom>
            <a:solidFill>
              <a:srgbClr val="008000">
                <a:alpha val="50195"/>
              </a:srgbClr>
            </a:solidFill>
            <a:ln w="9525">
              <a:solidFill>
                <a:schemeClr val="accent1"/>
              </a:solidFill>
              <a:round/>
              <a:headEnd/>
              <a:tailEnd/>
            </a:ln>
          </p:spPr>
          <p:txBody>
            <a:bodyPr anchor="ctr">
              <a:spAutoFit/>
            </a:bodyPr>
            <a:lstStyle/>
            <a:p>
              <a:endParaRPr lang="en-US">
                <a:solidFill>
                  <a:prstClr val="black"/>
                </a:solidFill>
                <a:latin typeface="Tahoma" pitchFamily="34" charset="0"/>
              </a:endParaRPr>
            </a:p>
          </p:txBody>
        </p:sp>
        <p:sp>
          <p:nvSpPr>
            <p:cNvPr id="3081" name="Text Box 16"/>
            <p:cNvSpPr txBox="1">
              <a:spLocks noChangeArrowheads="1"/>
            </p:cNvSpPr>
            <p:nvPr/>
          </p:nvSpPr>
          <p:spPr bwMode="auto">
            <a:xfrm>
              <a:off x="4741442" y="4477265"/>
              <a:ext cx="1828800" cy="370597"/>
            </a:xfrm>
            <a:prstGeom prst="rect">
              <a:avLst/>
            </a:prstGeom>
            <a:noFill/>
            <a:ln w="9525">
              <a:noFill/>
              <a:miter lim="800000"/>
              <a:headEnd/>
              <a:tailEnd/>
            </a:ln>
          </p:spPr>
          <p:txBody>
            <a:bodyPr>
              <a:spAutoFit/>
            </a:bodyPr>
            <a:lstStyle/>
            <a:p>
              <a:pPr algn="r"/>
              <a:r>
                <a:rPr lang="en-US" sz="2000" b="1" dirty="0">
                  <a:solidFill>
                    <a:srgbClr val="FFC000"/>
                  </a:solidFill>
                </a:rPr>
                <a:t>Programs</a:t>
              </a:r>
            </a:p>
          </p:txBody>
        </p:sp>
        <p:sp>
          <p:nvSpPr>
            <p:cNvPr id="3082" name="Text Box 17"/>
            <p:cNvSpPr txBox="1">
              <a:spLocks noChangeArrowheads="1"/>
            </p:cNvSpPr>
            <p:nvPr/>
          </p:nvSpPr>
          <p:spPr bwMode="auto">
            <a:xfrm>
              <a:off x="3859126" y="1594021"/>
              <a:ext cx="1820778" cy="484626"/>
            </a:xfrm>
            <a:prstGeom prst="rect">
              <a:avLst/>
            </a:prstGeom>
            <a:noFill/>
            <a:ln w="9525">
              <a:noFill/>
              <a:miter lim="800000"/>
              <a:headEnd/>
              <a:tailEnd/>
            </a:ln>
          </p:spPr>
          <p:txBody>
            <a:bodyPr>
              <a:spAutoFit/>
            </a:bodyPr>
            <a:lstStyle/>
            <a:p>
              <a:pPr algn="ctr"/>
              <a:r>
                <a:rPr lang="en-US" sz="2800" b="1" dirty="0">
                  <a:solidFill>
                    <a:srgbClr val="FFFF00"/>
                  </a:solidFill>
                </a:rPr>
                <a:t>Strategies</a:t>
              </a:r>
            </a:p>
          </p:txBody>
        </p:sp>
        <p:sp>
          <p:nvSpPr>
            <p:cNvPr id="3083" name="Text Box 18"/>
            <p:cNvSpPr txBox="1">
              <a:spLocks noChangeArrowheads="1"/>
            </p:cNvSpPr>
            <p:nvPr/>
          </p:nvSpPr>
          <p:spPr bwMode="auto">
            <a:xfrm>
              <a:off x="4355432" y="2559862"/>
              <a:ext cx="1047750" cy="370597"/>
            </a:xfrm>
            <a:prstGeom prst="rect">
              <a:avLst/>
            </a:prstGeom>
            <a:noFill/>
            <a:ln w="9525">
              <a:noFill/>
              <a:miter lim="800000"/>
              <a:headEnd/>
              <a:tailEnd/>
            </a:ln>
          </p:spPr>
          <p:txBody>
            <a:bodyPr>
              <a:spAutoFit/>
            </a:bodyPr>
            <a:lstStyle/>
            <a:p>
              <a:r>
                <a:rPr lang="en-US" sz="2000" b="1" dirty="0">
                  <a:solidFill>
                    <a:srgbClr val="0BD0D9">
                      <a:lumMod val="95000"/>
                    </a:srgbClr>
                  </a:solidFill>
                </a:rPr>
                <a:t>Policies</a:t>
              </a: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b="1" dirty="0" smtClean="0"/>
              <a:t>Ensure Effectiveness</a:t>
            </a:r>
            <a:endParaRPr lang="en-US" dirty="0" smtClean="0"/>
          </a:p>
        </p:txBody>
      </p:sp>
      <p:sp>
        <p:nvSpPr>
          <p:cNvPr id="68611" name="Content Placeholder 2"/>
          <p:cNvSpPr>
            <a:spLocks noGrp="1"/>
          </p:cNvSpPr>
          <p:nvPr>
            <p:ph idx="1"/>
          </p:nvPr>
        </p:nvSpPr>
        <p:spPr/>
        <p:txBody>
          <a:bodyPr/>
          <a:lstStyle/>
          <a:p>
            <a:pPr eaLnBrk="1" hangingPunct="1"/>
            <a:r>
              <a:rPr lang="en-US" sz="2800" dirty="0" smtClean="0"/>
              <a:t>Select a program that meets your needs</a:t>
            </a:r>
          </a:p>
          <a:p>
            <a:pPr eaLnBrk="1" hangingPunct="1"/>
            <a:endParaRPr lang="en-US" sz="2800" dirty="0" smtClean="0"/>
          </a:p>
          <a:p>
            <a:pPr eaLnBrk="1" hangingPunct="1"/>
            <a:r>
              <a:rPr lang="en-US" sz="2800" dirty="0" smtClean="0"/>
              <a:t>Ensure staff members are committed to fidelity</a:t>
            </a:r>
          </a:p>
          <a:p>
            <a:pPr eaLnBrk="1" hangingPunct="1"/>
            <a:endParaRPr lang="en-US" sz="2800" dirty="0" smtClean="0"/>
          </a:p>
          <a:p>
            <a:pPr eaLnBrk="1" hangingPunct="1"/>
            <a:r>
              <a:rPr lang="en-US" sz="2800" dirty="0" smtClean="0"/>
              <a:t>Stay true to the duration and intensity of the original program</a:t>
            </a:r>
          </a:p>
          <a:p>
            <a:pPr eaLnBrk="1" hangingPunct="1"/>
            <a:endParaRPr lang="en-US" sz="2800" dirty="0" smtClean="0"/>
          </a:p>
          <a:p>
            <a:pPr eaLnBrk="1" hangingPunct="1"/>
            <a:r>
              <a:rPr lang="en-US" sz="2800" dirty="0" smtClean="0"/>
              <a:t>Avoid program drift</a:t>
            </a:r>
          </a:p>
          <a:p>
            <a:endParaRPr lang="en-US" sz="2800"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normAutofit fontScale="90000"/>
          </a:bodyPr>
          <a:lstStyle/>
          <a:p>
            <a:pPr algn="ctr"/>
            <a:r>
              <a:rPr lang="en-US" b="1" dirty="0" smtClean="0"/>
              <a:t>How can technical assistance help?</a:t>
            </a:r>
          </a:p>
        </p:txBody>
      </p:sp>
      <p:sp>
        <p:nvSpPr>
          <p:cNvPr id="70659" name="Content Placeholder 2"/>
          <p:cNvSpPr>
            <a:spLocks noGrp="1"/>
          </p:cNvSpPr>
          <p:nvPr>
            <p:ph idx="1"/>
          </p:nvPr>
        </p:nvSpPr>
        <p:spPr/>
        <p:txBody>
          <a:bodyPr>
            <a:noAutofit/>
          </a:bodyPr>
          <a:lstStyle/>
          <a:p>
            <a:pPr>
              <a:buFont typeface="Arial" pitchFamily="34" charset="0"/>
              <a:buChar char="•"/>
            </a:pPr>
            <a:r>
              <a:rPr lang="en-US" sz="2800" dirty="0" smtClean="0"/>
              <a:t>Find programs that are evidence-based</a:t>
            </a:r>
          </a:p>
          <a:p>
            <a:pPr>
              <a:buFont typeface="Arial" pitchFamily="34" charset="0"/>
              <a:buChar char="•"/>
            </a:pPr>
            <a:endParaRPr lang="en-US" sz="2800" dirty="0" smtClean="0"/>
          </a:p>
          <a:p>
            <a:pPr>
              <a:buFont typeface="Arial" pitchFamily="34" charset="0"/>
              <a:buChar char="•"/>
            </a:pPr>
            <a:r>
              <a:rPr lang="en-US" sz="2800" dirty="0" smtClean="0"/>
              <a:t>Plan well-designed programs</a:t>
            </a:r>
          </a:p>
          <a:p>
            <a:pPr>
              <a:buFont typeface="Arial" pitchFamily="34" charset="0"/>
              <a:buChar char="•"/>
            </a:pPr>
            <a:endParaRPr lang="en-US" sz="2800" dirty="0" smtClean="0"/>
          </a:p>
          <a:p>
            <a:pPr>
              <a:buFont typeface="Arial" pitchFamily="34" charset="0"/>
              <a:buChar char="•"/>
            </a:pPr>
            <a:r>
              <a:rPr lang="en-US" sz="2800" dirty="0" smtClean="0"/>
              <a:t>Adapt EBP to your organization and audience</a:t>
            </a:r>
          </a:p>
          <a:p>
            <a:pPr>
              <a:buFont typeface="Arial" pitchFamily="34" charset="0"/>
              <a:buChar char="•"/>
            </a:pPr>
            <a:endParaRPr lang="en-US" sz="2800" dirty="0" smtClean="0"/>
          </a:p>
          <a:p>
            <a:pPr>
              <a:buFont typeface="Arial" pitchFamily="34" charset="0"/>
              <a:buChar char="•"/>
            </a:pPr>
            <a:r>
              <a:rPr lang="en-US" sz="2800" dirty="0" smtClean="0"/>
              <a:t>Help others in your agency</a:t>
            </a:r>
          </a:p>
          <a:p>
            <a:pPr>
              <a:buFont typeface="Arial" pitchFamily="34" charset="0"/>
              <a:buChar char="•"/>
            </a:pPr>
            <a:endParaRPr lang="en-US" sz="2800" dirty="0" smtClean="0"/>
          </a:p>
          <a:p>
            <a:pPr>
              <a:buFont typeface="Arial" pitchFamily="34" charset="0"/>
              <a:buChar char="•"/>
            </a:pPr>
            <a:r>
              <a:rPr lang="en-US" sz="2800" dirty="0" smtClean="0"/>
              <a:t>Updated funding and training opportunities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09600" y="1371600"/>
            <a:ext cx="8153400" cy="3913188"/>
          </a:xfrm>
        </p:spPr>
        <p:txBody>
          <a:bodyPr>
            <a:normAutofit fontScale="90000"/>
          </a:bodyPr>
          <a:lstStyle/>
          <a:p>
            <a:pPr algn="ctr"/>
            <a:r>
              <a:rPr lang="en-US" dirty="0" smtClean="0"/>
              <a:t/>
            </a:r>
            <a:br>
              <a:rPr lang="en-US" dirty="0" smtClean="0"/>
            </a:br>
            <a:r>
              <a:rPr lang="en-US" b="1" i="1" dirty="0" smtClean="0"/>
              <a:t>“Public health workers … deserve to get somewhere by design, not just by perseverance.”</a:t>
            </a:r>
            <a:r>
              <a:rPr lang="en-US" b="1" dirty="0" smtClean="0"/>
              <a:t/>
            </a:r>
            <a:br>
              <a:rPr lang="en-US" b="1" dirty="0" smtClean="0"/>
            </a:br>
            <a:r>
              <a:rPr lang="en-US" b="1" dirty="0" smtClean="0"/>
              <a:t/>
            </a:r>
            <a:br>
              <a:rPr lang="en-US" b="1" dirty="0" smtClean="0"/>
            </a:br>
            <a:r>
              <a:rPr lang="en-US" b="1" dirty="0" smtClean="0"/>
              <a:t/>
            </a:r>
            <a:br>
              <a:rPr lang="en-US" b="1" dirty="0" smtClean="0"/>
            </a:br>
            <a:r>
              <a:rPr lang="en-US" sz="1600" dirty="0" smtClean="0"/>
              <a:t>McKinlay and Marceau</a:t>
            </a:r>
            <a:endParaRPr lang="en-US" sz="1200"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ormAutofit fontScale="90000"/>
          </a:bodyPr>
          <a:lstStyle/>
          <a:p>
            <a:pPr eaLnBrk="1" hangingPunct="1"/>
            <a:r>
              <a:rPr lang="en-US" dirty="0" smtClean="0"/>
              <a:t>Considerations in Implementation</a:t>
            </a:r>
          </a:p>
        </p:txBody>
      </p:sp>
      <p:sp>
        <p:nvSpPr>
          <p:cNvPr id="74755" name="Content Placeholder 2"/>
          <p:cNvSpPr>
            <a:spLocks noGrp="1"/>
          </p:cNvSpPr>
          <p:nvPr>
            <p:ph idx="1"/>
          </p:nvPr>
        </p:nvSpPr>
        <p:spPr>
          <a:xfrm>
            <a:off x="1219200" y="1600200"/>
            <a:ext cx="7467600" cy="4530725"/>
          </a:xfrm>
        </p:spPr>
        <p:txBody>
          <a:bodyPr>
            <a:noAutofit/>
          </a:bodyPr>
          <a:lstStyle/>
          <a:p>
            <a:pPr eaLnBrk="1" hangingPunct="1"/>
            <a:r>
              <a:rPr lang="en-US" sz="2800" dirty="0" smtClean="0"/>
              <a:t>Staff</a:t>
            </a:r>
          </a:p>
          <a:p>
            <a:pPr eaLnBrk="1" hangingPunct="1"/>
            <a:endParaRPr lang="en-US" sz="2800" dirty="0" smtClean="0"/>
          </a:p>
          <a:p>
            <a:pPr eaLnBrk="1" hangingPunct="1"/>
            <a:r>
              <a:rPr lang="en-US" sz="2800" dirty="0" smtClean="0"/>
              <a:t>Training</a:t>
            </a:r>
          </a:p>
          <a:p>
            <a:pPr eaLnBrk="1" hangingPunct="1"/>
            <a:endParaRPr lang="en-US" sz="2800" dirty="0" smtClean="0"/>
          </a:p>
          <a:p>
            <a:pPr eaLnBrk="1" hangingPunct="1"/>
            <a:r>
              <a:rPr lang="en-US" sz="2800" dirty="0" smtClean="0"/>
              <a:t>Resources &amp; Costs</a:t>
            </a:r>
          </a:p>
          <a:p>
            <a:pPr eaLnBrk="1" hangingPunct="1"/>
            <a:endParaRPr lang="en-US" sz="2800" dirty="0" smtClean="0"/>
          </a:p>
          <a:p>
            <a:pPr eaLnBrk="1" hangingPunct="1"/>
            <a:r>
              <a:rPr lang="en-US" sz="2800" dirty="0" smtClean="0"/>
              <a:t>Organizational climate</a:t>
            </a:r>
          </a:p>
          <a:p>
            <a:pPr eaLnBrk="1" hangingPunct="1"/>
            <a:endParaRPr lang="en-US" sz="2800" dirty="0" smtClean="0"/>
          </a:p>
          <a:p>
            <a:pPr eaLnBrk="1" hangingPunct="1"/>
            <a:r>
              <a:rPr lang="en-US" sz="2800" dirty="0" smtClean="0"/>
              <a:t>Partnerships</a:t>
            </a:r>
          </a:p>
        </p:txBody>
      </p:sp>
      <p:pic>
        <p:nvPicPr>
          <p:cNvPr id="74756" name="Picture 3" descr="0912256-R1-E012.jpg"/>
          <p:cNvPicPr>
            <a:picLocks noChangeAspect="1"/>
          </p:cNvPicPr>
          <p:nvPr/>
        </p:nvPicPr>
        <p:blipFill>
          <a:blip r:embed="rId3" cstate="print"/>
          <a:srcRect/>
          <a:stretch>
            <a:fillRect/>
          </a:stretch>
        </p:blipFill>
        <p:spPr bwMode="auto">
          <a:xfrm>
            <a:off x="4953000" y="1981200"/>
            <a:ext cx="3886200" cy="2625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r>
              <a:rPr lang="en-US" b="1" dirty="0" smtClean="0"/>
              <a:t>Pre-Implementation</a:t>
            </a:r>
          </a:p>
        </p:txBody>
      </p:sp>
      <p:sp>
        <p:nvSpPr>
          <p:cNvPr id="75779" name="Content Placeholder 2"/>
          <p:cNvSpPr>
            <a:spLocks noGrp="1"/>
          </p:cNvSpPr>
          <p:nvPr>
            <p:ph idx="1"/>
          </p:nvPr>
        </p:nvSpPr>
        <p:spPr>
          <a:xfrm>
            <a:off x="914400" y="1565275"/>
            <a:ext cx="7772400" cy="4530725"/>
          </a:xfrm>
        </p:spPr>
        <p:txBody>
          <a:bodyPr/>
          <a:lstStyle/>
          <a:p>
            <a:pPr eaLnBrk="1" hangingPunct="1"/>
            <a:r>
              <a:rPr lang="en-US" sz="2800" dirty="0" smtClean="0"/>
              <a:t>Hiring staff or recruiting volunteers </a:t>
            </a:r>
            <a:br>
              <a:rPr lang="en-US" sz="2800" dirty="0" smtClean="0"/>
            </a:br>
            <a:endParaRPr lang="en-US" sz="2800" dirty="0" smtClean="0"/>
          </a:p>
          <a:p>
            <a:pPr eaLnBrk="1" hangingPunct="1"/>
            <a:r>
              <a:rPr lang="en-US" sz="2800" dirty="0" smtClean="0"/>
              <a:t>Program staff orientation</a:t>
            </a:r>
          </a:p>
          <a:p>
            <a:pPr lvl="1" eaLnBrk="1" hangingPunct="1"/>
            <a:r>
              <a:rPr lang="en-US" sz="2800" dirty="0" smtClean="0"/>
              <a:t>Intervention overview </a:t>
            </a:r>
          </a:p>
          <a:p>
            <a:pPr lvl="1" eaLnBrk="1" hangingPunct="1"/>
            <a:r>
              <a:rPr lang="en-US" sz="2800" dirty="0" smtClean="0"/>
              <a:t>Materials</a:t>
            </a:r>
          </a:p>
          <a:p>
            <a:pPr lvl="1" eaLnBrk="1" hangingPunct="1"/>
            <a:r>
              <a:rPr lang="en-US" sz="2800" dirty="0" smtClean="0"/>
              <a:t>Logistics</a:t>
            </a:r>
            <a:r>
              <a:rPr lang="en-US" dirty="0" smtClean="0"/>
              <a:t/>
            </a:r>
            <a:br>
              <a:rPr lang="en-US" dirty="0" smtClean="0"/>
            </a:br>
            <a:endParaRPr lang="en-US" dirty="0" smtClean="0"/>
          </a:p>
          <a:p>
            <a:pPr eaLnBrk="1" hangingPunct="1">
              <a:buFont typeface="Wingdings" pitchFamily="2" charset="2"/>
              <a:buNone/>
            </a:pPr>
            <a:endParaRPr lang="en-US" dirty="0" smtClean="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eaLnBrk="1" hangingPunct="1"/>
            <a:r>
              <a:rPr lang="en-US" b="1" dirty="0" smtClean="0"/>
              <a:t>Pre-Implementation</a:t>
            </a:r>
          </a:p>
        </p:txBody>
      </p:sp>
      <p:sp>
        <p:nvSpPr>
          <p:cNvPr id="76803" name="Content Placeholder 2"/>
          <p:cNvSpPr>
            <a:spLocks noGrp="1"/>
          </p:cNvSpPr>
          <p:nvPr>
            <p:ph idx="1"/>
          </p:nvPr>
        </p:nvSpPr>
        <p:spPr>
          <a:xfrm>
            <a:off x="685800" y="1793875"/>
            <a:ext cx="8229600" cy="5064125"/>
          </a:xfrm>
        </p:spPr>
        <p:txBody>
          <a:bodyPr>
            <a:normAutofit fontScale="85000" lnSpcReduction="20000"/>
          </a:bodyPr>
          <a:lstStyle/>
          <a:p>
            <a:pPr eaLnBrk="1" hangingPunct="1">
              <a:spcAft>
                <a:spcPts val="600"/>
              </a:spcAft>
            </a:pPr>
            <a:r>
              <a:rPr lang="en-US" sz="3000" dirty="0" smtClean="0"/>
              <a:t>Training</a:t>
            </a:r>
          </a:p>
          <a:p>
            <a:pPr lvl="1" eaLnBrk="1" hangingPunct="1">
              <a:spcAft>
                <a:spcPts val="600"/>
              </a:spcAft>
            </a:pPr>
            <a:r>
              <a:rPr lang="en-US" sz="3000" dirty="0" smtClean="0"/>
              <a:t>Intervention (e.g., core elements)</a:t>
            </a:r>
          </a:p>
          <a:p>
            <a:pPr lvl="1" eaLnBrk="1" hangingPunct="1">
              <a:spcAft>
                <a:spcPts val="600"/>
              </a:spcAft>
            </a:pPr>
            <a:r>
              <a:rPr lang="en-US" sz="3000" dirty="0" smtClean="0"/>
              <a:t>Logistics for each component</a:t>
            </a:r>
          </a:p>
          <a:p>
            <a:pPr lvl="1" eaLnBrk="1" hangingPunct="1">
              <a:spcAft>
                <a:spcPts val="600"/>
              </a:spcAft>
            </a:pPr>
            <a:r>
              <a:rPr lang="en-US" sz="3000" dirty="0" smtClean="0"/>
              <a:t>Necessary knowledge about topic</a:t>
            </a:r>
          </a:p>
          <a:p>
            <a:pPr lvl="1" eaLnBrk="1" hangingPunct="1">
              <a:spcAft>
                <a:spcPts val="600"/>
              </a:spcAft>
            </a:pPr>
            <a:r>
              <a:rPr lang="en-US" sz="3000" dirty="0" smtClean="0"/>
              <a:t>Necessary skills for program </a:t>
            </a:r>
            <a:br>
              <a:rPr lang="en-US" sz="3000" dirty="0" smtClean="0"/>
            </a:br>
            <a:endParaRPr lang="en-US" sz="3000" dirty="0" smtClean="0"/>
          </a:p>
          <a:p>
            <a:pPr eaLnBrk="1" hangingPunct="1">
              <a:spcAft>
                <a:spcPts val="600"/>
              </a:spcAft>
            </a:pPr>
            <a:r>
              <a:rPr lang="en-US" sz="3000" dirty="0" smtClean="0"/>
              <a:t>Technical assistance</a:t>
            </a:r>
          </a:p>
          <a:p>
            <a:pPr lvl="1" eaLnBrk="1" hangingPunct="1">
              <a:spcAft>
                <a:spcPts val="600"/>
              </a:spcAft>
            </a:pPr>
            <a:r>
              <a:rPr lang="en-US" sz="3000" dirty="0" smtClean="0"/>
              <a:t>Program developers or interventionist</a:t>
            </a:r>
          </a:p>
          <a:p>
            <a:pPr lvl="2" eaLnBrk="1" hangingPunct="1">
              <a:spcAft>
                <a:spcPts val="600"/>
              </a:spcAft>
            </a:pPr>
            <a:r>
              <a:rPr lang="en-US" sz="3000" dirty="0" smtClean="0"/>
              <a:t>Program materials/components</a:t>
            </a:r>
          </a:p>
          <a:p>
            <a:pPr lvl="2" eaLnBrk="1" hangingPunct="1">
              <a:spcAft>
                <a:spcPts val="600"/>
              </a:spcAft>
            </a:pPr>
            <a:r>
              <a:rPr lang="en-US" sz="3000" dirty="0" smtClean="0"/>
              <a:t>Updating or adapting materials/components </a:t>
            </a:r>
            <a:r>
              <a:rPr lang="en-US" sz="2800" dirty="0" smtClean="0"/>
              <a:t/>
            </a:r>
            <a:br>
              <a:rPr lang="en-US" sz="2800" dirty="0" smtClean="0"/>
            </a:br>
            <a:endParaRPr lang="en-US" sz="1600" dirty="0" smtClean="0"/>
          </a:p>
          <a:p>
            <a:pPr eaLnBrk="1" hangingPunct="1">
              <a:buFont typeface="Wingdings" pitchFamily="2" charset="2"/>
              <a:buNone/>
            </a:pPr>
            <a:r>
              <a:rPr lang="en-US" dirty="0" smtClean="0"/>
              <a:t/>
            </a:r>
            <a:br>
              <a:rPr lang="en-US" dirty="0" smtClean="0"/>
            </a:br>
            <a:endParaRPr lang="en-US" sz="1400"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pPr eaLnBrk="1" hangingPunct="1"/>
            <a:r>
              <a:rPr lang="en-US" b="1" dirty="0" smtClean="0"/>
              <a:t>Pre-Implementation</a:t>
            </a:r>
          </a:p>
        </p:txBody>
      </p:sp>
      <p:sp>
        <p:nvSpPr>
          <p:cNvPr id="77827" name="Content Placeholder 2"/>
          <p:cNvSpPr>
            <a:spLocks noGrp="1"/>
          </p:cNvSpPr>
          <p:nvPr>
            <p:ph idx="1"/>
          </p:nvPr>
        </p:nvSpPr>
        <p:spPr>
          <a:xfrm>
            <a:off x="838200" y="1524000"/>
            <a:ext cx="8229600" cy="4530725"/>
          </a:xfrm>
        </p:spPr>
        <p:txBody>
          <a:bodyPr>
            <a:noAutofit/>
          </a:bodyPr>
          <a:lstStyle/>
          <a:p>
            <a:pPr eaLnBrk="1" hangingPunct="1"/>
            <a:r>
              <a:rPr lang="en-US" dirty="0" smtClean="0"/>
              <a:t>Enlist community/stakeholder input</a:t>
            </a:r>
          </a:p>
          <a:p>
            <a:pPr lvl="1" eaLnBrk="1" hangingPunct="1"/>
            <a:r>
              <a:rPr lang="en-US" sz="2600" dirty="0" smtClean="0"/>
              <a:t>Best outreach/recruitment strategies</a:t>
            </a:r>
          </a:p>
          <a:p>
            <a:pPr lvl="1" eaLnBrk="1" hangingPunct="1"/>
            <a:r>
              <a:rPr lang="en-US" sz="2600" dirty="0" smtClean="0"/>
              <a:t>Estimate number in target population</a:t>
            </a:r>
            <a:br>
              <a:rPr lang="en-US" sz="2600" dirty="0" smtClean="0"/>
            </a:br>
            <a:endParaRPr lang="en-US" sz="2600" dirty="0" smtClean="0"/>
          </a:p>
          <a:p>
            <a:pPr eaLnBrk="1" hangingPunct="1"/>
            <a:r>
              <a:rPr lang="en-US" dirty="0" smtClean="0"/>
              <a:t>Incorporate previous needs assessment data</a:t>
            </a:r>
            <a:br>
              <a:rPr lang="en-US" dirty="0" smtClean="0"/>
            </a:br>
            <a:endParaRPr lang="en-US" dirty="0" smtClean="0"/>
          </a:p>
          <a:p>
            <a:pPr eaLnBrk="1" hangingPunct="1"/>
            <a:r>
              <a:rPr lang="en-US" dirty="0" smtClean="0"/>
              <a:t>Conduct formative research on any adapted materials</a:t>
            </a:r>
          </a:p>
          <a:p>
            <a:pPr lvl="1" eaLnBrk="1" hangingPunct="1"/>
            <a:r>
              <a:rPr lang="en-US" sz="2600" dirty="0" smtClean="0"/>
              <a:t>Feedback from expert panel </a:t>
            </a:r>
          </a:p>
          <a:p>
            <a:pPr lvl="1" eaLnBrk="1" hangingPunct="1"/>
            <a:r>
              <a:rPr lang="en-US" sz="2600" dirty="0" smtClean="0"/>
              <a:t>Focus groups/discussion with target populations</a:t>
            </a:r>
          </a:p>
          <a:p>
            <a:pPr lvl="1" eaLnBrk="1" hangingPunct="1"/>
            <a:r>
              <a:rPr lang="en-US" sz="2600" dirty="0" smtClean="0"/>
              <a:t>Pilot testing</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914400" y="609600"/>
            <a:ext cx="7772400" cy="838200"/>
          </a:xfrm>
        </p:spPr>
        <p:txBody>
          <a:bodyPr/>
          <a:lstStyle/>
          <a:p>
            <a:pPr eaLnBrk="1" hangingPunct="1"/>
            <a:r>
              <a:rPr lang="en-US" b="1" dirty="0" smtClean="0"/>
              <a:t>Implementation</a:t>
            </a:r>
          </a:p>
        </p:txBody>
      </p:sp>
      <p:sp>
        <p:nvSpPr>
          <p:cNvPr id="78851" name="Content Placeholder 2"/>
          <p:cNvSpPr>
            <a:spLocks noGrp="1"/>
          </p:cNvSpPr>
          <p:nvPr>
            <p:ph idx="1"/>
          </p:nvPr>
        </p:nvSpPr>
        <p:spPr>
          <a:xfrm>
            <a:off x="838200" y="1565275"/>
            <a:ext cx="7924800" cy="4530725"/>
          </a:xfrm>
        </p:spPr>
        <p:txBody>
          <a:bodyPr>
            <a:normAutofit fontScale="92500" lnSpcReduction="20000"/>
          </a:bodyPr>
          <a:lstStyle/>
          <a:p>
            <a:pPr eaLnBrk="1" hangingPunct="1"/>
            <a:r>
              <a:rPr lang="en-US" sz="3000" dirty="0" smtClean="0"/>
              <a:t>Conduct program promotion and/or recruitment</a:t>
            </a:r>
            <a:br>
              <a:rPr lang="en-US" sz="3000" dirty="0" smtClean="0"/>
            </a:br>
            <a:endParaRPr lang="en-US" sz="3000" dirty="0" smtClean="0"/>
          </a:p>
          <a:p>
            <a:pPr eaLnBrk="1" hangingPunct="1"/>
            <a:r>
              <a:rPr lang="en-US" sz="3000" dirty="0" smtClean="0"/>
              <a:t>Track implementation of core elements of program (e.g., each component, length/# of sessions)</a:t>
            </a:r>
            <a:br>
              <a:rPr lang="en-US" sz="3000" dirty="0" smtClean="0"/>
            </a:br>
            <a:endParaRPr lang="en-US" sz="3000" dirty="0" smtClean="0"/>
          </a:p>
          <a:p>
            <a:pPr eaLnBrk="1" hangingPunct="1"/>
            <a:r>
              <a:rPr lang="en-US" sz="3000" dirty="0" smtClean="0"/>
              <a:t>Collect process measures (e.g., attendance, timeliness of activities, etc.)</a:t>
            </a:r>
            <a:br>
              <a:rPr lang="en-US" sz="3000" dirty="0" smtClean="0"/>
            </a:br>
            <a:endParaRPr lang="en-US" sz="3000" dirty="0" smtClean="0"/>
          </a:p>
          <a:p>
            <a:pPr eaLnBrk="1" hangingPunct="1"/>
            <a:r>
              <a:rPr lang="en-US" sz="3000" dirty="0" smtClean="0"/>
              <a:t>Monitor program activities</a:t>
            </a:r>
            <a:r>
              <a:rPr lang="en-US" dirty="0" smtClean="0"/>
              <a:t/>
            </a:r>
            <a:br>
              <a:rPr lang="en-US" dirty="0" smtClean="0"/>
            </a:br>
            <a:endParaRPr lang="en-US" dirty="0" smtClean="0"/>
          </a:p>
          <a:p>
            <a:pPr eaLnBrk="1" hangingPunct="1"/>
            <a:endParaRPr lang="en-US"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776288"/>
            <a:ext cx="8229600" cy="636587"/>
          </a:xfrm>
        </p:spPr>
        <p:txBody>
          <a:bodyPr>
            <a:normAutofit fontScale="90000"/>
          </a:bodyPr>
          <a:lstStyle/>
          <a:p>
            <a:pPr eaLnBrk="1" hangingPunct="1"/>
            <a:r>
              <a:rPr lang="en-US" sz="4000" b="1" dirty="0" smtClean="0"/>
              <a:t>Examples of Maintenance Activities</a:t>
            </a:r>
          </a:p>
        </p:txBody>
      </p:sp>
      <p:sp>
        <p:nvSpPr>
          <p:cNvPr id="79875" name="Content Placeholder 2"/>
          <p:cNvSpPr>
            <a:spLocks noGrp="1"/>
          </p:cNvSpPr>
          <p:nvPr>
            <p:ph idx="1"/>
          </p:nvPr>
        </p:nvSpPr>
        <p:spPr>
          <a:xfrm>
            <a:off x="457200" y="1447800"/>
            <a:ext cx="8229600" cy="4911725"/>
          </a:xfrm>
        </p:spPr>
        <p:txBody>
          <a:bodyPr/>
          <a:lstStyle/>
          <a:p>
            <a:pPr eaLnBrk="1" hangingPunct="1"/>
            <a:r>
              <a:rPr lang="en-US" sz="2800" dirty="0" smtClean="0"/>
              <a:t>Referrals for further service, if needed</a:t>
            </a:r>
            <a:br>
              <a:rPr lang="en-US" sz="2800" dirty="0" smtClean="0"/>
            </a:br>
            <a:endParaRPr lang="en-US" sz="2800" dirty="0" smtClean="0"/>
          </a:p>
          <a:p>
            <a:pPr eaLnBrk="1" hangingPunct="1"/>
            <a:r>
              <a:rPr lang="en-US" sz="2800" dirty="0" smtClean="0"/>
              <a:t>Seek additional funding</a:t>
            </a:r>
            <a:br>
              <a:rPr lang="en-US" sz="2800" dirty="0" smtClean="0"/>
            </a:br>
            <a:endParaRPr lang="en-US" sz="2800" dirty="0" smtClean="0"/>
          </a:p>
          <a:p>
            <a:pPr eaLnBrk="1" hangingPunct="1"/>
            <a:r>
              <a:rPr lang="en-US" sz="2800" dirty="0" smtClean="0"/>
              <a:t>Secure a program champion</a:t>
            </a:r>
            <a:br>
              <a:rPr lang="en-US" sz="2800" dirty="0" smtClean="0"/>
            </a:br>
            <a:endParaRPr lang="en-US" sz="2800" dirty="0" smtClean="0"/>
          </a:p>
          <a:p>
            <a:pPr eaLnBrk="1" hangingPunct="1"/>
            <a:r>
              <a:rPr lang="en-US" sz="2800" dirty="0" smtClean="0"/>
              <a:t>Make program a part of organizational services</a:t>
            </a:r>
          </a:p>
          <a:p>
            <a:pPr eaLnBrk="1" hangingPunct="1">
              <a:buFont typeface="Arial" pitchFamily="34" charset="0"/>
              <a:buNone/>
            </a:pPr>
            <a:endParaRPr lang="en-US" sz="1800"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85800"/>
          </a:xfrm>
        </p:spPr>
        <p:txBody>
          <a:bodyPr>
            <a:normAutofit/>
          </a:bodyPr>
          <a:lstStyle/>
          <a:p>
            <a:r>
              <a:rPr lang="en-US" sz="3600" b="1" dirty="0" smtClean="0"/>
              <a:t>Key Take Aways: </a:t>
            </a:r>
            <a:r>
              <a:rPr lang="en-US" sz="2200" b="1" dirty="0" smtClean="0"/>
              <a:t>Adaptation/Implementation</a:t>
            </a:r>
            <a:endParaRPr lang="en-US" sz="2200" b="1" dirty="0"/>
          </a:p>
        </p:txBody>
      </p:sp>
      <p:sp>
        <p:nvSpPr>
          <p:cNvPr id="3" name="Slide Number Placeholder 2"/>
          <p:cNvSpPr>
            <a:spLocks noGrp="1"/>
          </p:cNvSpPr>
          <p:nvPr>
            <p:ph type="sldNum" sz="quarter" idx="12"/>
          </p:nvPr>
        </p:nvSpPr>
        <p:spPr/>
        <p:txBody>
          <a:bodyPr/>
          <a:lstStyle/>
          <a:p>
            <a:fld id="{01CDA1E8-AA78-443B-97C1-98E8A4DB82C9}" type="slidenum">
              <a:rPr lang="en-US" smtClean="0">
                <a:solidFill>
                  <a:srgbClr val="009DD9"/>
                </a:solidFill>
              </a:rPr>
              <a:pPr/>
              <a:t>69</a:t>
            </a:fld>
            <a:endParaRPr lang="en-US" dirty="0">
              <a:solidFill>
                <a:srgbClr val="009DD9"/>
              </a:solidFill>
            </a:endParaRPr>
          </a:p>
        </p:txBody>
      </p:sp>
      <p:sp>
        <p:nvSpPr>
          <p:cNvPr id="4" name="Content Placeholder 3"/>
          <p:cNvSpPr>
            <a:spLocks noGrp="1"/>
          </p:cNvSpPr>
          <p:nvPr>
            <p:ph sz="quarter" idx="1"/>
          </p:nvPr>
        </p:nvSpPr>
        <p:spPr>
          <a:xfrm>
            <a:off x="1295400" y="1447800"/>
            <a:ext cx="7391400" cy="5105400"/>
          </a:xfrm>
        </p:spPr>
        <p:txBody>
          <a:bodyPr>
            <a:normAutofit fontScale="92500" lnSpcReduction="10000"/>
          </a:bodyPr>
          <a:lstStyle/>
          <a:p>
            <a:pPr>
              <a:spcAft>
                <a:spcPts val="600"/>
              </a:spcAft>
            </a:pPr>
            <a:r>
              <a:rPr lang="en-US" sz="2800" dirty="0" smtClean="0"/>
              <a:t>Know your audience and your goals/objectives</a:t>
            </a:r>
          </a:p>
          <a:p>
            <a:pPr>
              <a:spcAft>
                <a:spcPts val="600"/>
              </a:spcAft>
            </a:pPr>
            <a:r>
              <a:rPr lang="en-US" sz="2800" dirty="0" smtClean="0"/>
              <a:t>Being able to conduct a program doesn’t mean you should do the program – feasibility</a:t>
            </a:r>
          </a:p>
          <a:p>
            <a:pPr>
              <a:spcAft>
                <a:spcPts val="600"/>
              </a:spcAft>
            </a:pPr>
            <a:r>
              <a:rPr lang="en-US" sz="2800" dirty="0" smtClean="0"/>
              <a:t>Program planning and brainstorming activities can help you determine what needs to be changed in your program. </a:t>
            </a:r>
          </a:p>
          <a:p>
            <a:pPr lvl="1">
              <a:spcAft>
                <a:spcPts val="600"/>
              </a:spcAft>
            </a:pPr>
            <a:r>
              <a:rPr lang="en-US" dirty="0" smtClean="0"/>
              <a:t>There are things that can be changed and things that cannot.  Know what’s what!</a:t>
            </a:r>
          </a:p>
          <a:p>
            <a:pPr>
              <a:spcAft>
                <a:spcPts val="600"/>
              </a:spcAft>
            </a:pPr>
            <a:r>
              <a:rPr lang="en-US" dirty="0" smtClean="0"/>
              <a:t>Try to adhere to original program to preserve fidelity.</a:t>
            </a:r>
          </a:p>
          <a:p>
            <a:pPr>
              <a:spcAft>
                <a:spcPts val="600"/>
              </a:spcAft>
            </a:pPr>
            <a:r>
              <a:rPr lang="en-US" dirty="0" smtClean="0"/>
              <a:t>Evaluate adaptations to the program to determine effectiveness.</a:t>
            </a:r>
          </a:p>
          <a:p>
            <a:endParaRPr lang="en-US" sz="28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6781800" cy="838200"/>
          </a:xfrm>
        </p:spPr>
        <p:txBody>
          <a:bodyPr/>
          <a:lstStyle/>
          <a:p>
            <a:r>
              <a:rPr lang="en-US" b="1" dirty="0" smtClean="0"/>
              <a:t>Strategy</a:t>
            </a:r>
            <a:endParaRPr lang="en-US" b="1" dirty="0"/>
          </a:p>
        </p:txBody>
      </p:sp>
      <p:sp>
        <p:nvSpPr>
          <p:cNvPr id="3" name="Content Placeholder 2"/>
          <p:cNvSpPr>
            <a:spLocks noGrp="1"/>
          </p:cNvSpPr>
          <p:nvPr>
            <p:ph idx="1"/>
          </p:nvPr>
        </p:nvSpPr>
        <p:spPr>
          <a:xfrm>
            <a:off x="457200" y="1447800"/>
            <a:ext cx="8229600" cy="4683125"/>
          </a:xfrm>
        </p:spPr>
        <p:txBody>
          <a:bodyPr/>
          <a:lstStyle/>
          <a:p>
            <a:r>
              <a:rPr lang="en-US" sz="2400" dirty="0" smtClean="0"/>
              <a:t>Broad intervention that changes individual, systems within organizations, or the community</a:t>
            </a:r>
            <a:br>
              <a:rPr lang="en-US" sz="2400" dirty="0" smtClean="0"/>
            </a:br>
            <a:endParaRPr lang="en-US" sz="2400" dirty="0" smtClean="0"/>
          </a:p>
          <a:p>
            <a:r>
              <a:rPr lang="en-US" sz="2400" dirty="0" smtClean="0"/>
              <a:t>Infrastructure strategies: changes to the </a:t>
            </a:r>
            <a:br>
              <a:rPr lang="en-US" sz="2400" dirty="0" smtClean="0"/>
            </a:br>
            <a:r>
              <a:rPr lang="en-US" sz="2400" dirty="0" smtClean="0"/>
              <a:t>organization or system</a:t>
            </a:r>
          </a:p>
          <a:p>
            <a:pPr lvl="1"/>
            <a:r>
              <a:rPr lang="en-US" sz="2000" dirty="0" smtClean="0"/>
              <a:t>patient reminders for screening with electronic </a:t>
            </a:r>
            <a:br>
              <a:rPr lang="en-US" sz="2000" dirty="0" smtClean="0"/>
            </a:br>
            <a:r>
              <a:rPr lang="en-US" sz="2000" dirty="0" smtClean="0"/>
              <a:t>medical records</a:t>
            </a:r>
            <a:br>
              <a:rPr lang="en-US" sz="2000" dirty="0" smtClean="0"/>
            </a:br>
            <a:endParaRPr lang="en-US" sz="2000" dirty="0" smtClean="0"/>
          </a:p>
          <a:p>
            <a:r>
              <a:rPr lang="en-US" sz="2400" dirty="0" smtClean="0"/>
              <a:t>Environmental strategies: alter the physical</a:t>
            </a:r>
            <a:br>
              <a:rPr lang="en-US" sz="2400" dirty="0" smtClean="0"/>
            </a:br>
            <a:r>
              <a:rPr lang="en-US" sz="2400" dirty="0" smtClean="0"/>
              <a:t>or social environment</a:t>
            </a:r>
          </a:p>
          <a:p>
            <a:pPr lvl="1"/>
            <a:r>
              <a:rPr lang="en-US" sz="2000" dirty="0" smtClean="0"/>
              <a:t>walking trails</a:t>
            </a:r>
          </a:p>
          <a:p>
            <a:pPr lvl="1"/>
            <a:endParaRPr lang="en-US" sz="2000" dirty="0" smtClean="0"/>
          </a:p>
          <a:p>
            <a:endParaRPr lang="en-US" dirty="0"/>
          </a:p>
        </p:txBody>
      </p:sp>
      <p:pic>
        <p:nvPicPr>
          <p:cNvPr id="4" name="Picture 3" descr="Walking.jpg"/>
          <p:cNvPicPr>
            <a:picLocks noChangeAspect="1"/>
          </p:cNvPicPr>
          <p:nvPr/>
        </p:nvPicPr>
        <p:blipFill>
          <a:blip r:embed="rId3" cstate="print"/>
          <a:stretch>
            <a:fillRect/>
          </a:stretch>
        </p:blipFill>
        <p:spPr>
          <a:xfrm>
            <a:off x="6934200" y="4038600"/>
            <a:ext cx="1594499" cy="2397728"/>
          </a:xfrm>
          <a:prstGeom prst="rect">
            <a:avLst/>
          </a:prstGeom>
        </p:spPr>
      </p:pic>
      <p:pic>
        <p:nvPicPr>
          <p:cNvPr id="5" name="Picture 4" descr="electronic-records.jpg"/>
          <p:cNvPicPr>
            <a:picLocks noChangeAspect="1"/>
          </p:cNvPicPr>
          <p:nvPr/>
        </p:nvPicPr>
        <p:blipFill>
          <a:blip r:embed="rId4" cstate="print"/>
          <a:stretch>
            <a:fillRect/>
          </a:stretch>
        </p:blipFill>
        <p:spPr>
          <a:xfrm>
            <a:off x="6553200" y="2133600"/>
            <a:ext cx="2286000" cy="1666875"/>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 – </a:t>
            </a:r>
            <a:r>
              <a:rPr lang="en-US" sz="3100" dirty="0" smtClean="0"/>
              <a:t>Adaptation &amp; Implementation</a:t>
            </a:r>
            <a:endParaRPr lang="en-US" sz="3100" dirty="0"/>
          </a:p>
        </p:txBody>
      </p:sp>
      <p:sp>
        <p:nvSpPr>
          <p:cNvPr id="3" name="Slide Number Placeholder 2"/>
          <p:cNvSpPr>
            <a:spLocks noGrp="1"/>
          </p:cNvSpPr>
          <p:nvPr>
            <p:ph type="sldNum" sz="quarter" idx="12"/>
          </p:nvPr>
        </p:nvSpPr>
        <p:spPr/>
        <p:txBody>
          <a:bodyPr/>
          <a:lstStyle/>
          <a:p>
            <a:fld id="{01CDA1E8-AA78-443B-97C1-98E8A4DB82C9}" type="slidenum">
              <a:rPr lang="en-US" smtClean="0">
                <a:solidFill>
                  <a:srgbClr val="009DD9"/>
                </a:solidFill>
              </a:rPr>
              <a:pPr/>
              <a:t>70</a:t>
            </a:fld>
            <a:endParaRPr lang="en-US" dirty="0">
              <a:solidFill>
                <a:srgbClr val="009DD9"/>
              </a:solidFill>
            </a:endParaRPr>
          </a:p>
        </p:txBody>
      </p:sp>
      <p:sp>
        <p:nvSpPr>
          <p:cNvPr id="4" name="Content Placeholder 3"/>
          <p:cNvSpPr>
            <a:spLocks noGrp="1"/>
          </p:cNvSpPr>
          <p:nvPr>
            <p:ph sz="quarter" idx="1"/>
          </p:nvPr>
        </p:nvSpPr>
        <p:spPr/>
        <p:txBody>
          <a:bodyPr/>
          <a:lstStyle/>
          <a:p>
            <a:r>
              <a:rPr lang="en-US" b="1" dirty="0" smtClean="0"/>
              <a:t>Guidelines for Choosing and Adapting Programs </a:t>
            </a:r>
            <a:r>
              <a:rPr lang="en-US" dirty="0" smtClean="0">
                <a:hlinkClick r:id="rId2" action="ppaction://hlinkfile"/>
              </a:rPr>
              <a:t>http://rtips.cancer.gov/rtips/reference/adaptation_guidelines.pdf</a:t>
            </a:r>
            <a:endParaRPr lang="en-US" dirty="0" smtClean="0"/>
          </a:p>
          <a:p>
            <a:r>
              <a:rPr lang="en-US" dirty="0" smtClean="0"/>
              <a:t> Evidence-Based Public Health, Ross </a:t>
            </a:r>
            <a:r>
              <a:rPr lang="en-US" dirty="0" err="1" smtClean="0"/>
              <a:t>Brownson</a:t>
            </a:r>
            <a:r>
              <a:rPr lang="en-US" dirty="0" smtClean="0"/>
              <a:t> et.al., Oxford University Press, 2003</a:t>
            </a:r>
          </a:p>
          <a:p>
            <a:endParaRPr lang="en-US" dirty="0" smtClean="0"/>
          </a:p>
          <a:p>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title" idx="4294967295"/>
          </p:nvPr>
        </p:nvSpPr>
        <p:spPr>
          <a:xfrm>
            <a:off x="1219200" y="990600"/>
            <a:ext cx="7543800" cy="914400"/>
          </a:xfrm>
        </p:spPr>
        <p:txBody>
          <a:bodyPr/>
          <a:lstStyle/>
          <a:p>
            <a:pPr eaLnBrk="1" hangingPunct="1"/>
            <a:r>
              <a:rPr lang="en-US" sz="3600" b="1" smtClean="0"/>
              <a:t>Questions or Comments?</a:t>
            </a:r>
          </a:p>
        </p:txBody>
      </p:sp>
      <p:pic>
        <p:nvPicPr>
          <p:cNvPr id="1026" name="Picture 2"/>
          <p:cNvPicPr>
            <a:picLocks noChangeAspect="1" noChangeArrowheads="1"/>
          </p:cNvPicPr>
          <p:nvPr/>
        </p:nvPicPr>
        <p:blipFill>
          <a:blip r:embed="rId3" cstate="print"/>
          <a:srcRect/>
          <a:stretch>
            <a:fillRect/>
          </a:stretch>
        </p:blipFill>
        <p:spPr bwMode="auto">
          <a:xfrm>
            <a:off x="1752600" y="2286000"/>
            <a:ext cx="5410200" cy="4057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ubtitle 2"/>
          <p:cNvSpPr>
            <a:spLocks noGrp="1"/>
          </p:cNvSpPr>
          <p:nvPr>
            <p:ph type="subTitle" idx="1"/>
          </p:nvPr>
        </p:nvSpPr>
        <p:spPr/>
        <p:txBody>
          <a:bodyPr>
            <a:normAutofit/>
          </a:bodyPr>
          <a:lstStyle/>
          <a:p>
            <a:pPr eaLnBrk="1" hangingPunct="1"/>
            <a:r>
              <a:rPr lang="en-US" sz="2800" dirty="0" smtClean="0"/>
              <a:t>Alton Hart</a:t>
            </a:r>
          </a:p>
          <a:p>
            <a:pPr eaLnBrk="1" hangingPunct="1"/>
            <a:r>
              <a:rPr lang="en-US" sz="2800" dirty="0" smtClean="0"/>
              <a:t>Cindy Vinson</a:t>
            </a:r>
          </a:p>
        </p:txBody>
      </p:sp>
      <p:sp>
        <p:nvSpPr>
          <p:cNvPr id="2" name="Title 1"/>
          <p:cNvSpPr>
            <a:spLocks noGrp="1"/>
          </p:cNvSpPr>
          <p:nvPr>
            <p:ph type="ctrTitle"/>
          </p:nvPr>
        </p:nvSpPr>
        <p:spPr>
          <a:xfrm>
            <a:off x="457200" y="1506538"/>
            <a:ext cx="8229600" cy="1470025"/>
          </a:xfrm>
        </p:spPr>
        <p:txBody>
          <a:bodyPr/>
          <a:lstStyle/>
          <a:p>
            <a:pPr eaLnBrk="1" fontAlgn="auto" hangingPunct="1">
              <a:spcAft>
                <a:spcPts val="0"/>
              </a:spcAft>
              <a:defRPr/>
            </a:pPr>
            <a:r>
              <a:rPr dirty="0" smtClean="0"/>
              <a:t>Evaluation</a:t>
            </a:r>
            <a:endParaRPr dirty="0"/>
          </a:p>
        </p:txBody>
      </p:sp>
      <p:sp>
        <p:nvSpPr>
          <p:cNvPr id="4" name="Slide Number Placeholder 3"/>
          <p:cNvSpPr>
            <a:spLocks noGrp="1"/>
          </p:cNvSpPr>
          <p:nvPr>
            <p:ph type="sldNum" sz="quarter" idx="12"/>
          </p:nvPr>
        </p:nvSpPr>
        <p:spPr/>
        <p:txBody>
          <a:bodyPr/>
          <a:lstStyle/>
          <a:p>
            <a:pPr>
              <a:defRPr/>
            </a:pPr>
            <a:fld id="{CCAF2308-9729-4BA0-BB1E-890EF0EC699A}" type="slidenum">
              <a:rPr lang="en-US"/>
              <a:pPr>
                <a:defRPr/>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p:cNvPicPr>
            <a:picLocks noChangeAspect="1" noChangeArrowheads="1"/>
          </p:cNvPicPr>
          <p:nvPr/>
        </p:nvPicPr>
        <p:blipFill>
          <a:blip r:embed="rId3" cstate="print"/>
          <a:srcRect/>
          <a:stretch>
            <a:fillRect/>
          </a:stretch>
        </p:blipFill>
        <p:spPr bwMode="auto">
          <a:xfrm>
            <a:off x="6248400" y="3657600"/>
            <a:ext cx="2457450" cy="3057525"/>
          </a:xfrm>
          <a:prstGeom prst="rect">
            <a:avLst/>
          </a:prstGeom>
          <a:noFill/>
          <a:ln w="9525">
            <a:noFill/>
            <a:miter lim="800000"/>
            <a:headEnd/>
            <a:tailEnd/>
          </a:ln>
        </p:spPr>
      </p:pic>
      <p:sp>
        <p:nvSpPr>
          <p:cNvPr id="378882" name="Rectangle 2"/>
          <p:cNvSpPr>
            <a:spLocks noGrp="1" noChangeArrowheads="1"/>
          </p:cNvSpPr>
          <p:nvPr>
            <p:ph type="title"/>
          </p:nvPr>
        </p:nvSpPr>
        <p:spPr/>
        <p:txBody>
          <a:bodyPr/>
          <a:lstStyle/>
          <a:p>
            <a:pPr eaLnBrk="1" fontAlgn="auto" hangingPunct="1">
              <a:spcAft>
                <a:spcPts val="0"/>
              </a:spcAft>
              <a:defRPr/>
            </a:pPr>
            <a:r>
              <a:rPr lang="en-US" b="1" dirty="0" smtClean="0"/>
              <a:t>Session Objectives</a:t>
            </a:r>
            <a:endParaRPr lang="en-US" b="1" dirty="0"/>
          </a:p>
        </p:txBody>
      </p:sp>
      <p:sp>
        <p:nvSpPr>
          <p:cNvPr id="19459" name="Rectangle 3"/>
          <p:cNvSpPr>
            <a:spLocks noGrp="1" noChangeArrowheads="1"/>
          </p:cNvSpPr>
          <p:nvPr>
            <p:ph type="body" idx="1"/>
          </p:nvPr>
        </p:nvSpPr>
        <p:spPr>
          <a:xfrm>
            <a:off x="609600" y="1600200"/>
            <a:ext cx="8077200" cy="4530725"/>
          </a:xfrm>
        </p:spPr>
        <p:txBody>
          <a:bodyPr/>
          <a:lstStyle/>
          <a:p>
            <a:pPr eaLnBrk="1" hangingPunct="1"/>
            <a:r>
              <a:rPr lang="en-US" smtClean="0"/>
              <a:t>Know how to use different methods of evaluation. </a:t>
            </a:r>
          </a:p>
          <a:p>
            <a:pPr eaLnBrk="1" hangingPunct="1"/>
            <a:r>
              <a:rPr lang="en-US" smtClean="0"/>
              <a:t>Be able to match your evaluation methods with your program objectives.</a:t>
            </a:r>
          </a:p>
          <a:p>
            <a:pPr eaLnBrk="1" hangingPunct="1"/>
            <a:r>
              <a:rPr lang="en-US" smtClean="0"/>
              <a:t>Know where to apply methods for evaluation in the different stages of your program. </a:t>
            </a:r>
          </a:p>
        </p:txBody>
      </p:sp>
      <p:sp>
        <p:nvSpPr>
          <p:cNvPr id="5"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Definition of Evaluation</a:t>
            </a:r>
            <a:endParaRPr lang="en-US" dirty="0"/>
          </a:p>
        </p:txBody>
      </p:sp>
      <p:sp>
        <p:nvSpPr>
          <p:cNvPr id="3" name="Slide Number Placeholder 2"/>
          <p:cNvSpPr>
            <a:spLocks noGrp="1"/>
          </p:cNvSpPr>
          <p:nvPr>
            <p:ph type="sldNum" sz="quarter" idx="12"/>
          </p:nvPr>
        </p:nvSpPr>
        <p:spPr/>
        <p:txBody>
          <a:bodyPr/>
          <a:lstStyle/>
          <a:p>
            <a:pPr>
              <a:defRPr/>
            </a:pPr>
            <a:fld id="{F0739163-0498-4D65-A943-CA9F5F315545}" type="slidenum">
              <a:rPr lang="en-US"/>
              <a:pPr>
                <a:defRPr/>
              </a:pPr>
              <a:t>74</a:t>
            </a:fld>
            <a:endParaRPr lang="en-US" dirty="0"/>
          </a:p>
        </p:txBody>
      </p:sp>
      <p:sp>
        <p:nvSpPr>
          <p:cNvPr id="21507" name="Content Placeholder 3"/>
          <p:cNvSpPr>
            <a:spLocks noGrp="1"/>
          </p:cNvSpPr>
          <p:nvPr>
            <p:ph sz="quarter" idx="1"/>
          </p:nvPr>
        </p:nvSpPr>
        <p:spPr/>
        <p:txBody>
          <a:bodyPr/>
          <a:lstStyle/>
          <a:p>
            <a:pPr eaLnBrk="1" hangingPunct="1">
              <a:buFont typeface="Wingdings 2" pitchFamily="18" charset="2"/>
              <a:buNone/>
            </a:pPr>
            <a:endParaRPr lang="en-US" smtClean="0"/>
          </a:p>
          <a:p>
            <a:pPr eaLnBrk="1" hangingPunct="1">
              <a:buFont typeface="Wingdings 2" pitchFamily="18" charset="2"/>
              <a:buNone/>
            </a:pPr>
            <a:endParaRPr lang="en-US" smtClean="0"/>
          </a:p>
          <a:p>
            <a:pPr eaLnBrk="1" hangingPunct="1">
              <a:buFont typeface="Wingdings 2" pitchFamily="18" charset="2"/>
              <a:buNone/>
            </a:pPr>
            <a:endParaRPr lang="en-US" smtClean="0"/>
          </a:p>
          <a:p>
            <a:pPr eaLnBrk="1" hangingPunct="1">
              <a:buFont typeface="Wingdings 2" pitchFamily="18" charset="2"/>
              <a:buNone/>
            </a:pPr>
            <a:r>
              <a:rPr lang="en-US" smtClean="0"/>
              <a:t>“Evaluation is the systematic acquisition and assessment of information to provide useful feedback about some object”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ChangeArrowheads="1"/>
          </p:cNvSpPr>
          <p:nvPr/>
        </p:nvSpPr>
        <p:spPr bwMode="auto">
          <a:xfrm>
            <a:off x="1066800" y="3048000"/>
            <a:ext cx="7315200" cy="2819400"/>
          </a:xfrm>
          <a:prstGeom prst="rect">
            <a:avLst/>
          </a:prstGeom>
          <a:noFill/>
          <a:ln w="9525">
            <a:noFill/>
            <a:miter lim="800000"/>
            <a:headEnd/>
            <a:tailEnd/>
          </a:ln>
        </p:spPr>
        <p:txBody>
          <a:bodyPr wrap="none" anchor="ctr"/>
          <a:lstStyle/>
          <a:p>
            <a:endParaRPr lang="en-US">
              <a:solidFill>
                <a:srgbClr val="000000"/>
              </a:solidFill>
              <a:latin typeface="Trebuchet MS" pitchFamily="34" charset="0"/>
            </a:endParaRPr>
          </a:p>
        </p:txBody>
      </p:sp>
      <p:sp>
        <p:nvSpPr>
          <p:cNvPr id="23554" name="Text Box 3"/>
          <p:cNvSpPr txBox="1">
            <a:spLocks noChangeArrowheads="1"/>
          </p:cNvSpPr>
          <p:nvPr/>
        </p:nvSpPr>
        <p:spPr bwMode="auto">
          <a:xfrm>
            <a:off x="1371600" y="3276600"/>
            <a:ext cx="6569075" cy="2160588"/>
          </a:xfrm>
          <a:prstGeom prst="rect">
            <a:avLst/>
          </a:prstGeom>
          <a:noFill/>
          <a:ln w="9525">
            <a:noFill/>
            <a:miter lim="800000"/>
            <a:headEnd/>
            <a:tailEnd/>
          </a:ln>
        </p:spPr>
        <p:txBody>
          <a:bodyPr>
            <a:spAutoFit/>
          </a:bodyPr>
          <a:lstStyle/>
          <a:p>
            <a:pPr marL="228600" lvl="2" algn="ctr">
              <a:spcBef>
                <a:spcPct val="20000"/>
              </a:spcBef>
            </a:pPr>
            <a:r>
              <a:rPr lang="en-US" sz="3200">
                <a:solidFill>
                  <a:srgbClr val="262626"/>
                </a:solidFill>
                <a:latin typeface="Trebuchet MS" pitchFamily="34" charset="0"/>
              </a:rPr>
              <a:t>Give me an example of an evaluation activity </a:t>
            </a:r>
          </a:p>
          <a:p>
            <a:pPr marL="228600" lvl="2" algn="ctr">
              <a:spcBef>
                <a:spcPct val="20000"/>
              </a:spcBef>
            </a:pPr>
            <a:r>
              <a:rPr lang="en-US" sz="3200">
                <a:solidFill>
                  <a:srgbClr val="262626"/>
                </a:solidFill>
                <a:latin typeface="Trebuchet MS" pitchFamily="34" charset="0"/>
              </a:rPr>
              <a:t>you did this past month.</a:t>
            </a:r>
          </a:p>
          <a:p>
            <a:pPr eaLnBrk="0" hangingPunct="0"/>
            <a:endParaRPr lang="en-US" sz="3200">
              <a:solidFill>
                <a:srgbClr val="000000"/>
              </a:solidFill>
              <a:latin typeface="Trebuchet MS" pitchFamily="34" charset="0"/>
            </a:endParaRPr>
          </a:p>
        </p:txBody>
      </p:sp>
      <p:sp>
        <p:nvSpPr>
          <p:cNvPr id="23555" name="Text Box 4"/>
          <p:cNvSpPr txBox="1">
            <a:spLocks noChangeArrowheads="1"/>
          </p:cNvSpPr>
          <p:nvPr/>
        </p:nvSpPr>
        <p:spPr bwMode="auto">
          <a:xfrm>
            <a:off x="1219200" y="1484313"/>
            <a:ext cx="5715000" cy="366712"/>
          </a:xfrm>
          <a:prstGeom prst="rect">
            <a:avLst/>
          </a:prstGeom>
          <a:noFill/>
          <a:ln w="9525">
            <a:noFill/>
            <a:miter lim="800000"/>
            <a:headEnd/>
            <a:tailEnd/>
          </a:ln>
        </p:spPr>
        <p:txBody>
          <a:bodyPr>
            <a:spAutoFit/>
          </a:bodyPr>
          <a:lstStyle/>
          <a:p>
            <a:pPr eaLnBrk="0" hangingPunct="0"/>
            <a:endParaRPr lang="en-US">
              <a:solidFill>
                <a:srgbClr val="000000"/>
              </a:solidFill>
              <a:latin typeface="Trebuchet MS" pitchFamily="34" charset="0"/>
            </a:endParaRPr>
          </a:p>
        </p:txBody>
      </p:sp>
      <p:pic>
        <p:nvPicPr>
          <p:cNvPr id="7" name="Picture 8" descr="MCj03979030000[1]"/>
          <p:cNvPicPr>
            <a:picLocks noChangeAspect="1" noChangeArrowheads="1"/>
          </p:cNvPicPr>
          <p:nvPr/>
        </p:nvPicPr>
        <p:blipFill>
          <a:blip r:embed="rId3" cstate="print">
            <a:duotone>
              <a:schemeClr val="accent3">
                <a:shade val="45000"/>
                <a:satMod val="135000"/>
              </a:schemeClr>
              <a:prstClr val="white"/>
            </a:duotone>
          </a:blip>
          <a:srcRect/>
          <a:stretch>
            <a:fillRect/>
          </a:stretch>
        </p:blipFill>
        <p:spPr bwMode="auto">
          <a:xfrm>
            <a:off x="4191000" y="1905000"/>
            <a:ext cx="919162" cy="952500"/>
          </a:xfrm>
          <a:prstGeom prst="rect">
            <a:avLst/>
          </a:prstGeom>
          <a:noFill/>
          <a:ln w="9525">
            <a:noFill/>
            <a:miter lim="800000"/>
            <a:headEnd/>
            <a:tailEnd/>
          </a:ln>
        </p:spPr>
      </p:pic>
      <p:sp>
        <p:nvSpPr>
          <p:cNvPr id="8" name="Title 7"/>
          <p:cNvSpPr>
            <a:spLocks noGrp="1"/>
          </p:cNvSpPr>
          <p:nvPr>
            <p:ph type="title"/>
          </p:nvPr>
        </p:nvSpPr>
        <p:spPr/>
        <p:txBody>
          <a:bodyPr/>
          <a:lstStyle/>
          <a:p>
            <a:pPr algn="ctr" eaLnBrk="1" fontAlgn="auto" hangingPunct="1">
              <a:spcAft>
                <a:spcPts val="0"/>
              </a:spcAft>
              <a:defRPr/>
            </a:pPr>
            <a:r>
              <a:rPr lang="en-US" dirty="0" smtClean="0"/>
              <a:t>Question</a:t>
            </a:r>
            <a:endParaRPr lang="en-US" dirty="0"/>
          </a:p>
        </p:txBody>
      </p:sp>
      <p:sp>
        <p:nvSpPr>
          <p:cNvPr id="9"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Types of Evaluation</a:t>
            </a:r>
            <a:endParaRPr lang="en-US" dirty="0"/>
          </a:p>
        </p:txBody>
      </p:sp>
      <p:sp>
        <p:nvSpPr>
          <p:cNvPr id="3" name="Slide Number Placeholder 2"/>
          <p:cNvSpPr>
            <a:spLocks noGrp="1"/>
          </p:cNvSpPr>
          <p:nvPr>
            <p:ph type="sldNum" sz="quarter" idx="12"/>
          </p:nvPr>
        </p:nvSpPr>
        <p:spPr/>
        <p:txBody>
          <a:bodyPr/>
          <a:lstStyle/>
          <a:p>
            <a:pPr>
              <a:defRPr/>
            </a:pPr>
            <a:fld id="{FA9CCB8F-2B30-4AC2-A771-6C5885E017FA}" type="slidenum">
              <a:rPr lang="en-US"/>
              <a:pPr>
                <a:defRPr/>
              </a:pPr>
              <a:t>76</a:t>
            </a:fld>
            <a:endParaRPr lang="en-US" dirty="0"/>
          </a:p>
        </p:txBody>
      </p:sp>
      <p:sp>
        <p:nvSpPr>
          <p:cNvPr id="4" name="Content Placeholder 3"/>
          <p:cNvSpPr>
            <a:spLocks noGrp="1"/>
          </p:cNvSpPr>
          <p:nvPr>
            <p:ph sz="quarter" idx="1"/>
          </p:nvPr>
        </p:nvSpPr>
        <p:spPr/>
        <p:txBody>
          <a:bodyPr>
            <a:normAutofit fontScale="92500" lnSpcReduction="10000"/>
          </a:bodyPr>
          <a:lstStyle/>
          <a:p>
            <a:pPr marL="274320" indent="-274320" eaLnBrk="1" fontAlgn="auto" hangingPunct="1">
              <a:spcBef>
                <a:spcPts val="580"/>
              </a:spcBef>
              <a:spcAft>
                <a:spcPts val="0"/>
              </a:spcAft>
              <a:buFont typeface="Wingdings 2"/>
              <a:buChar char=""/>
              <a:defRPr/>
            </a:pPr>
            <a:r>
              <a:rPr lang="en-US" dirty="0" smtClean="0"/>
              <a:t>Formative </a:t>
            </a:r>
          </a:p>
          <a:p>
            <a:pPr marL="548640" lvl="1" eaLnBrk="1" fontAlgn="auto" hangingPunct="1">
              <a:spcBef>
                <a:spcPts val="370"/>
              </a:spcBef>
              <a:spcAft>
                <a:spcPts val="0"/>
              </a:spcAft>
              <a:buFont typeface="Wingdings 2"/>
              <a:buChar char=""/>
              <a:defRPr/>
            </a:pPr>
            <a:r>
              <a:rPr lang="en-US" dirty="0" smtClean="0"/>
              <a:t>Needs assessment</a:t>
            </a:r>
          </a:p>
          <a:p>
            <a:pPr marL="548640" lvl="1" eaLnBrk="1" fontAlgn="auto" hangingPunct="1">
              <a:spcBef>
                <a:spcPts val="370"/>
              </a:spcBef>
              <a:spcAft>
                <a:spcPts val="0"/>
              </a:spcAft>
              <a:buFont typeface="Wingdings 2"/>
              <a:buChar char=""/>
              <a:defRPr/>
            </a:pPr>
            <a:r>
              <a:rPr lang="en-US" dirty="0" err="1" smtClean="0"/>
              <a:t>Evaluability</a:t>
            </a:r>
            <a:r>
              <a:rPr lang="en-US" dirty="0" smtClean="0"/>
              <a:t> assessment</a:t>
            </a:r>
          </a:p>
          <a:p>
            <a:pPr marL="548640" lvl="1" eaLnBrk="1" fontAlgn="auto" hangingPunct="1">
              <a:spcBef>
                <a:spcPts val="370"/>
              </a:spcBef>
              <a:spcAft>
                <a:spcPts val="0"/>
              </a:spcAft>
              <a:buFont typeface="Wingdings 2"/>
              <a:buChar char=""/>
              <a:defRPr/>
            </a:pPr>
            <a:r>
              <a:rPr lang="en-US" dirty="0" smtClean="0"/>
              <a:t>Structured conceptualization (usability)</a:t>
            </a:r>
          </a:p>
          <a:p>
            <a:pPr marL="548640" lvl="1" eaLnBrk="1" fontAlgn="auto" hangingPunct="1">
              <a:spcBef>
                <a:spcPts val="370"/>
              </a:spcBef>
              <a:spcAft>
                <a:spcPts val="0"/>
              </a:spcAft>
              <a:buFont typeface="Wingdings 2"/>
              <a:buChar char=""/>
              <a:defRPr/>
            </a:pPr>
            <a:r>
              <a:rPr lang="en-US" dirty="0" smtClean="0"/>
              <a:t>Implementation evaluation</a:t>
            </a:r>
          </a:p>
          <a:p>
            <a:pPr marL="548640" lvl="1" eaLnBrk="1" fontAlgn="auto" hangingPunct="1">
              <a:spcBef>
                <a:spcPts val="370"/>
              </a:spcBef>
              <a:spcAft>
                <a:spcPts val="0"/>
              </a:spcAft>
              <a:buFont typeface="Wingdings 2"/>
              <a:buChar char=""/>
              <a:defRPr/>
            </a:pPr>
            <a:r>
              <a:rPr lang="en-US" dirty="0" smtClean="0"/>
              <a:t>Process evaluation</a:t>
            </a:r>
          </a:p>
          <a:p>
            <a:pPr marL="274320" indent="-274320" eaLnBrk="1" fontAlgn="auto" hangingPunct="1">
              <a:spcBef>
                <a:spcPts val="580"/>
              </a:spcBef>
              <a:spcAft>
                <a:spcPts val="0"/>
              </a:spcAft>
              <a:buFont typeface="Wingdings 2"/>
              <a:buChar char=""/>
              <a:defRPr/>
            </a:pPr>
            <a:r>
              <a:rPr lang="en-US" dirty="0" smtClean="0"/>
              <a:t>Summative</a:t>
            </a:r>
          </a:p>
          <a:p>
            <a:pPr marL="548640" lvl="1" eaLnBrk="1" fontAlgn="auto" hangingPunct="1">
              <a:spcBef>
                <a:spcPts val="370"/>
              </a:spcBef>
              <a:spcAft>
                <a:spcPts val="0"/>
              </a:spcAft>
              <a:buFont typeface="Wingdings 2"/>
              <a:buChar char=""/>
              <a:defRPr/>
            </a:pPr>
            <a:r>
              <a:rPr lang="en-US" dirty="0" smtClean="0"/>
              <a:t>Outcome evaluation</a:t>
            </a:r>
          </a:p>
          <a:p>
            <a:pPr marL="548640" lvl="1" eaLnBrk="1" fontAlgn="auto" hangingPunct="1">
              <a:spcBef>
                <a:spcPts val="370"/>
              </a:spcBef>
              <a:spcAft>
                <a:spcPts val="0"/>
              </a:spcAft>
              <a:buFont typeface="Wingdings 2"/>
              <a:buChar char=""/>
              <a:defRPr/>
            </a:pPr>
            <a:r>
              <a:rPr lang="en-US" dirty="0" smtClean="0"/>
              <a:t>Impact evaluation</a:t>
            </a:r>
          </a:p>
          <a:p>
            <a:pPr marL="548640" lvl="1" eaLnBrk="1" fontAlgn="auto" hangingPunct="1">
              <a:spcBef>
                <a:spcPts val="370"/>
              </a:spcBef>
              <a:spcAft>
                <a:spcPts val="0"/>
              </a:spcAft>
              <a:buFont typeface="Wingdings 2"/>
              <a:buChar char=""/>
              <a:defRPr/>
            </a:pPr>
            <a:r>
              <a:rPr lang="en-US" dirty="0" smtClean="0"/>
              <a:t>Cost-effectiveness and Cost-benefit analysis</a:t>
            </a:r>
          </a:p>
          <a:p>
            <a:pPr marL="548640" lvl="1" eaLnBrk="1" fontAlgn="auto" hangingPunct="1">
              <a:spcBef>
                <a:spcPts val="370"/>
              </a:spcBef>
              <a:spcAft>
                <a:spcPts val="0"/>
              </a:spcAft>
              <a:buFont typeface="Wingdings 2"/>
              <a:buChar char=""/>
              <a:defRPr/>
            </a:pPr>
            <a:r>
              <a:rPr lang="en-US" dirty="0" smtClean="0"/>
              <a:t>Secondary analysis</a:t>
            </a:r>
          </a:p>
          <a:p>
            <a:pPr marL="548640" lvl="1" eaLnBrk="1" fontAlgn="auto" hangingPunct="1">
              <a:spcBef>
                <a:spcPts val="370"/>
              </a:spcBef>
              <a:spcAft>
                <a:spcPts val="0"/>
              </a:spcAft>
              <a:buFont typeface="Wingdings 2"/>
              <a:buChar char=""/>
              <a:defRPr/>
            </a:pPr>
            <a:r>
              <a:rPr lang="en-US" dirty="0" smtClean="0"/>
              <a:t>Meta-analysis</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eaLnBrk="1" fontAlgn="auto" hangingPunct="1">
              <a:spcAft>
                <a:spcPts val="0"/>
              </a:spcAft>
              <a:defRPr/>
            </a:pPr>
            <a:r>
              <a:rPr lang="en-US" b="1"/>
              <a:t>The Purposes of Evaluation</a:t>
            </a:r>
          </a:p>
        </p:txBody>
      </p:sp>
      <p:sp>
        <p:nvSpPr>
          <p:cNvPr id="27650" name="Rectangle 3"/>
          <p:cNvSpPr>
            <a:spLocks noGrp="1" noChangeArrowheads="1"/>
          </p:cNvSpPr>
          <p:nvPr>
            <p:ph type="body" idx="1"/>
          </p:nvPr>
        </p:nvSpPr>
        <p:spPr>
          <a:xfrm>
            <a:off x="1066800" y="1600200"/>
            <a:ext cx="7543800" cy="4530725"/>
          </a:xfrm>
        </p:spPr>
        <p:txBody>
          <a:bodyPr/>
          <a:lstStyle/>
          <a:p>
            <a:pPr eaLnBrk="1" hangingPunct="1">
              <a:lnSpc>
                <a:spcPct val="90000"/>
              </a:lnSpc>
              <a:buFont typeface="Wingdings" pitchFamily="2" charset="2"/>
              <a:buNone/>
            </a:pPr>
            <a:r>
              <a:rPr lang="en-US" sz="2400" smtClean="0"/>
              <a:t>Evaluation helps you to:</a:t>
            </a:r>
          </a:p>
          <a:p>
            <a:pPr eaLnBrk="1" hangingPunct="1">
              <a:lnSpc>
                <a:spcPct val="90000"/>
              </a:lnSpc>
            </a:pPr>
            <a:r>
              <a:rPr lang="en-US" sz="2000" smtClean="0"/>
              <a:t>See whether </a:t>
            </a:r>
            <a:r>
              <a:rPr lang="en-US" sz="2000" smtClean="0">
                <a:solidFill>
                  <a:schemeClr val="accent1"/>
                </a:solidFill>
              </a:rPr>
              <a:t>program objectives were met</a:t>
            </a:r>
          </a:p>
          <a:p>
            <a:pPr eaLnBrk="1" hangingPunct="1">
              <a:lnSpc>
                <a:spcPct val="90000"/>
              </a:lnSpc>
            </a:pPr>
            <a:r>
              <a:rPr lang="en-US" sz="2000" smtClean="0"/>
              <a:t>Document the </a:t>
            </a:r>
            <a:r>
              <a:rPr lang="en-US" sz="2000" smtClean="0">
                <a:solidFill>
                  <a:schemeClr val="accent1"/>
                </a:solidFill>
              </a:rPr>
              <a:t>strengths and weaknesses of the program</a:t>
            </a:r>
          </a:p>
          <a:p>
            <a:pPr eaLnBrk="1" hangingPunct="1">
              <a:lnSpc>
                <a:spcPct val="90000"/>
              </a:lnSpc>
            </a:pPr>
            <a:r>
              <a:rPr lang="en-US" sz="2000" smtClean="0"/>
              <a:t>Have data for keeping good financial records</a:t>
            </a:r>
          </a:p>
          <a:p>
            <a:pPr eaLnBrk="1" hangingPunct="1">
              <a:lnSpc>
                <a:spcPct val="90000"/>
              </a:lnSpc>
            </a:pPr>
            <a:r>
              <a:rPr lang="en-US" sz="2000" smtClean="0"/>
              <a:t>Improve staff member skills in planning, conducting, and evaluating activities</a:t>
            </a:r>
          </a:p>
          <a:p>
            <a:pPr eaLnBrk="1" hangingPunct="1">
              <a:lnSpc>
                <a:spcPct val="90000"/>
              </a:lnSpc>
            </a:pPr>
            <a:r>
              <a:rPr lang="en-US" sz="2000" smtClean="0"/>
              <a:t>Meet grant or contract requirements</a:t>
            </a:r>
          </a:p>
          <a:p>
            <a:pPr eaLnBrk="1" hangingPunct="1">
              <a:lnSpc>
                <a:spcPct val="90000"/>
              </a:lnSpc>
            </a:pPr>
            <a:r>
              <a:rPr lang="en-US" sz="2000" smtClean="0"/>
              <a:t>Promote public relations and awareness</a:t>
            </a:r>
          </a:p>
          <a:p>
            <a:pPr eaLnBrk="1" hangingPunct="1">
              <a:lnSpc>
                <a:spcPct val="90000"/>
              </a:lnSpc>
            </a:pPr>
            <a:r>
              <a:rPr lang="en-US" sz="2000" smtClean="0"/>
              <a:t>Find out the extent to which a program or its components are appropriate for other populations or settings</a:t>
            </a:r>
          </a:p>
          <a:p>
            <a:pPr eaLnBrk="1" hangingPunct="1">
              <a:lnSpc>
                <a:spcPct val="90000"/>
              </a:lnSpc>
            </a:pPr>
            <a:r>
              <a:rPr lang="en-US" sz="2000" smtClean="0"/>
              <a:t>Add to the knowledge base of health education program design</a:t>
            </a:r>
          </a:p>
          <a:p>
            <a:pPr eaLnBrk="1" hangingPunct="1">
              <a:lnSpc>
                <a:spcPct val="90000"/>
              </a:lnSpc>
            </a:pPr>
            <a:r>
              <a:rPr lang="en-US" sz="2000" smtClean="0"/>
              <a:t>Identify hypotheses about behavior for future</a:t>
            </a:r>
            <a:r>
              <a:rPr lang="en-US" sz="2400" smtClean="0"/>
              <a:t> </a:t>
            </a:r>
            <a:r>
              <a:rPr lang="en-US" sz="2000" smtClean="0"/>
              <a:t>evaluation. </a:t>
            </a:r>
          </a:p>
          <a:p>
            <a:pPr eaLnBrk="1" hangingPunct="1">
              <a:lnSpc>
                <a:spcPct val="90000"/>
              </a:lnSpc>
            </a:pPr>
            <a:endParaRPr lang="en-US" sz="2000" smtClean="0"/>
          </a:p>
          <a:p>
            <a:pPr eaLnBrk="1" hangingPunct="1">
              <a:lnSpc>
                <a:spcPct val="90000"/>
              </a:lnSpc>
            </a:pPr>
            <a:endParaRPr lang="en-US" sz="1400" i="1" smtClean="0"/>
          </a:p>
          <a:p>
            <a:pPr eaLnBrk="1" hangingPunct="1">
              <a:lnSpc>
                <a:spcPct val="90000"/>
              </a:lnSpc>
              <a:buFont typeface="Wingdings" pitchFamily="2" charset="2"/>
              <a:buNone/>
            </a:pPr>
            <a:endParaRPr lang="en-US" sz="2400" smtClean="0"/>
          </a:p>
        </p:txBody>
      </p:sp>
      <p:sp>
        <p:nvSpPr>
          <p:cNvPr id="27651" name="Rectangle 3"/>
          <p:cNvSpPr>
            <a:spLocks noChangeArrowheads="1"/>
          </p:cNvSpPr>
          <p:nvPr/>
        </p:nvSpPr>
        <p:spPr bwMode="auto">
          <a:xfrm>
            <a:off x="1676400" y="6324600"/>
            <a:ext cx="1990725" cy="258763"/>
          </a:xfrm>
          <a:prstGeom prst="rect">
            <a:avLst/>
          </a:prstGeom>
          <a:noFill/>
          <a:ln w="9525">
            <a:noFill/>
            <a:miter lim="800000"/>
            <a:headEnd/>
            <a:tailEnd/>
          </a:ln>
        </p:spPr>
        <p:txBody>
          <a:bodyPr wrap="none">
            <a:spAutoFit/>
          </a:bodyPr>
          <a:lstStyle/>
          <a:p>
            <a:pPr algn="r">
              <a:lnSpc>
                <a:spcPct val="90000"/>
              </a:lnSpc>
              <a:buFont typeface="Wingdings" pitchFamily="2" charset="2"/>
              <a:buNone/>
            </a:pPr>
            <a:r>
              <a:rPr lang="en-US" sz="1200" i="1">
                <a:solidFill>
                  <a:srgbClr val="000000"/>
                </a:solidFill>
                <a:latin typeface="Trebuchet MS" pitchFamily="34" charset="0"/>
              </a:rPr>
              <a:t>From Windsor et al., 1994</a:t>
            </a:r>
          </a:p>
        </p:txBody>
      </p:sp>
      <p:sp>
        <p:nvSpPr>
          <p:cNvPr id="5"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77</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eaLnBrk="1" fontAlgn="auto" hangingPunct="1">
              <a:spcAft>
                <a:spcPts val="0"/>
              </a:spcAft>
              <a:defRPr/>
            </a:pPr>
            <a:r>
              <a:rPr lang="en-US" b="1"/>
              <a:t>Evaluate From the Beginning</a:t>
            </a:r>
          </a:p>
        </p:txBody>
      </p:sp>
      <p:sp>
        <p:nvSpPr>
          <p:cNvPr id="29698" name="Rectangle 3"/>
          <p:cNvSpPr>
            <a:spLocks noGrp="1" noChangeArrowheads="1"/>
          </p:cNvSpPr>
          <p:nvPr>
            <p:ph type="body" idx="1"/>
          </p:nvPr>
        </p:nvSpPr>
        <p:spPr>
          <a:xfrm>
            <a:off x="609600" y="1600200"/>
            <a:ext cx="8077200" cy="5257800"/>
          </a:xfrm>
        </p:spPr>
        <p:txBody>
          <a:bodyPr/>
          <a:lstStyle/>
          <a:p>
            <a:pPr eaLnBrk="1" hangingPunct="1"/>
            <a:r>
              <a:rPr lang="en-US" smtClean="0"/>
              <a:t>Evaluation begins with your audience or needs assessment.  </a:t>
            </a:r>
          </a:p>
          <a:p>
            <a:pPr lvl="1" eaLnBrk="1" hangingPunct="1"/>
            <a:r>
              <a:rPr lang="en-US" smtClean="0"/>
              <a:t>Use the data you collect about your audience to find out how it is affected by the health issue before your intervention.  This is your “baseline.”  </a:t>
            </a:r>
          </a:p>
          <a:p>
            <a:pPr lvl="1" eaLnBrk="1" hangingPunct="1"/>
            <a:r>
              <a:rPr lang="en-US" smtClean="0"/>
              <a:t>The baseline will help you to measure the effect that your program has on your audience. </a:t>
            </a:r>
          </a:p>
          <a:p>
            <a:pPr lvl="2" eaLnBrk="1" hangingPunct="1"/>
            <a:r>
              <a:rPr lang="en-US" sz="2400" smtClean="0"/>
              <a:t>The outcome of your program has no value if you do not know where your audience was before the start of the program.  </a:t>
            </a:r>
            <a:endParaRPr lang="en-US" sz="2100" smtClean="0"/>
          </a:p>
        </p:txBody>
      </p:sp>
      <p:sp>
        <p:nvSpPr>
          <p:cNvPr id="4"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78</a:t>
            </a:fld>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p:nvPr>
        </p:nvSpPr>
        <p:spPr bwMode="auto">
          <a:xfrm>
            <a:off x="914400" y="838200"/>
            <a:ext cx="7772400" cy="808038"/>
          </a:xfrm>
          <a:effectLst>
            <a:outerShdw dist="38100" dir="2700000" algn="tl" rotWithShape="0">
              <a:srgbClr val="000000">
                <a:alpha val="39999"/>
              </a:srgbClr>
            </a:outerShdw>
          </a:effectLst>
        </p:spPr>
        <p:txBody>
          <a:bodyPr vert="horz" wrap="square" lIns="91440" tIns="45720" rIns="91440" numCol="1" compatLnSpc="1">
            <a:prstTxWarp prst="textNoShape">
              <a:avLst/>
            </a:prstTxWarp>
          </a:bodyPr>
          <a:lstStyle/>
          <a:p>
            <a:pPr algn="ctr" eaLnBrk="1" hangingPunct="1">
              <a:defRPr/>
            </a:pPr>
            <a:r>
              <a:rPr lang="en-US" sz="2000" smtClean="0"/>
              <a:t>CDC Framework for Program Evaluation in Public Health</a:t>
            </a:r>
            <a:r>
              <a:rPr lang="en-US" sz="1600" smtClean="0"/>
              <a:t> </a:t>
            </a:r>
            <a:endParaRPr lang="en-US" sz="2800" smtClean="0"/>
          </a:p>
        </p:txBody>
      </p:sp>
      <p:pic>
        <p:nvPicPr>
          <p:cNvPr id="31746" name="Picture 4" descr="The Evaluation Framework’s steps include: Engaging stakeholders; Describing the program; Focusing the evaluation design; Gathering credible evidence; Justifying conclusions; Ensuring use and sharing lessons learned. The Evaluation Standards are organized into the following four groups: Utility; Feasibility; Propriety; and Accuracy."/>
          <p:cNvPicPr>
            <a:picLocks noGrp="1" noChangeAspect="1" noChangeArrowheads="1"/>
          </p:cNvPicPr>
          <p:nvPr>
            <p:ph type="body" idx="1"/>
          </p:nvPr>
        </p:nvPicPr>
        <p:blipFill>
          <a:blip r:embed="rId3" cstate="print"/>
          <a:srcRect/>
          <a:stretch>
            <a:fillRect/>
          </a:stretch>
        </p:blipFill>
        <p:spPr>
          <a:xfrm>
            <a:off x="1371600" y="1710336"/>
            <a:ext cx="6629400" cy="4872428"/>
          </a:xfrm>
        </p:spPr>
      </p:pic>
      <p:sp>
        <p:nvSpPr>
          <p:cNvPr id="4"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79</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858000" cy="838200"/>
          </a:xfrm>
        </p:spPr>
        <p:txBody>
          <a:bodyPr/>
          <a:lstStyle/>
          <a:p>
            <a:r>
              <a:rPr lang="en-US" b="1" dirty="0" smtClean="0"/>
              <a:t>Program</a:t>
            </a:r>
            <a:endParaRPr lang="en-US" b="1" dirty="0"/>
          </a:p>
        </p:txBody>
      </p:sp>
      <p:sp>
        <p:nvSpPr>
          <p:cNvPr id="3" name="Content Placeholder 2"/>
          <p:cNvSpPr>
            <a:spLocks noGrp="1"/>
          </p:cNvSpPr>
          <p:nvPr>
            <p:ph idx="1"/>
          </p:nvPr>
        </p:nvSpPr>
        <p:spPr>
          <a:xfrm>
            <a:off x="381000" y="1066800"/>
            <a:ext cx="8229600" cy="4530725"/>
          </a:xfrm>
        </p:spPr>
        <p:txBody>
          <a:bodyPr>
            <a:normAutofit fontScale="92500" lnSpcReduction="10000"/>
          </a:bodyPr>
          <a:lstStyle/>
          <a:p>
            <a:r>
              <a:rPr lang="en-US" sz="2800" dirty="0" smtClean="0"/>
              <a:t>A specific intervention and its components</a:t>
            </a:r>
            <a:br>
              <a:rPr lang="en-US" sz="2800" dirty="0" smtClean="0"/>
            </a:br>
            <a:endParaRPr lang="en-US" sz="2000" dirty="0" smtClean="0"/>
          </a:p>
          <a:p>
            <a:r>
              <a:rPr lang="en-US" sz="2800" dirty="0" smtClean="0"/>
              <a:t>Body and Soul: encourages church members to eat a healthy diet rich in fruits and vegetables every day for better health</a:t>
            </a:r>
            <a:br>
              <a:rPr lang="en-US" sz="2800" dirty="0" smtClean="0"/>
            </a:br>
            <a:endParaRPr lang="en-US" sz="2000" dirty="0" smtClean="0"/>
          </a:p>
          <a:p>
            <a:r>
              <a:rPr lang="en-US" sz="2800" dirty="0" smtClean="0"/>
              <a:t>Specific components: </a:t>
            </a:r>
          </a:p>
          <a:p>
            <a:pPr lvl="1"/>
            <a:r>
              <a:rPr lang="en-US" sz="2400" dirty="0" smtClean="0"/>
              <a:t>pastoral leadership</a:t>
            </a:r>
          </a:p>
          <a:p>
            <a:pPr lvl="1"/>
            <a:r>
              <a:rPr lang="en-US" sz="2400" dirty="0" smtClean="0"/>
              <a:t>educational activities</a:t>
            </a:r>
          </a:p>
          <a:p>
            <a:pPr lvl="1"/>
            <a:r>
              <a:rPr lang="en-US" sz="2400" dirty="0" smtClean="0"/>
              <a:t>a church environment that </a:t>
            </a:r>
            <a:br>
              <a:rPr lang="en-US" sz="2400" dirty="0" smtClean="0"/>
            </a:br>
            <a:r>
              <a:rPr lang="en-US" sz="2400" dirty="0" smtClean="0"/>
              <a:t>supports healthy eating </a:t>
            </a:r>
          </a:p>
          <a:p>
            <a:pPr lvl="1"/>
            <a:r>
              <a:rPr lang="en-US" sz="2400" dirty="0" smtClean="0"/>
              <a:t>peer counseling</a:t>
            </a:r>
            <a:endParaRPr lang="en-US" sz="2400" dirty="0"/>
          </a:p>
        </p:txBody>
      </p:sp>
      <p:pic>
        <p:nvPicPr>
          <p:cNvPr id="4099" name="Picture 3"/>
          <p:cNvPicPr>
            <a:picLocks noChangeAspect="1" noChangeArrowheads="1"/>
          </p:cNvPicPr>
          <p:nvPr/>
        </p:nvPicPr>
        <p:blipFill>
          <a:blip r:embed="rId3" cstate="print"/>
          <a:srcRect l="20000" t="5469" r="1875" b="2344"/>
          <a:stretch>
            <a:fillRect/>
          </a:stretch>
        </p:blipFill>
        <p:spPr bwMode="auto">
          <a:xfrm>
            <a:off x="5257800" y="3124200"/>
            <a:ext cx="3352800" cy="31650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t>Program Planning and Evaluation</a:t>
            </a:r>
          </a:p>
        </p:txBody>
      </p:sp>
      <p:sp>
        <p:nvSpPr>
          <p:cNvPr id="33794" name="AutoShape 3"/>
          <p:cNvSpPr>
            <a:spLocks noChangeAspect="1" noChangeArrowheads="1"/>
          </p:cNvSpPr>
          <p:nvPr/>
        </p:nvSpPr>
        <p:spPr bwMode="auto">
          <a:xfrm>
            <a:off x="1219200" y="1952625"/>
            <a:ext cx="8534400" cy="4905375"/>
          </a:xfrm>
          <a:prstGeom prst="rect">
            <a:avLst/>
          </a:prstGeom>
          <a:noFill/>
          <a:ln w="9525">
            <a:noFill/>
            <a:miter lim="800000"/>
            <a:headEnd/>
            <a:tailEnd/>
          </a:ln>
        </p:spPr>
        <p:txBody>
          <a:bodyPr/>
          <a:lstStyle/>
          <a:p>
            <a:endParaRPr lang="en-US">
              <a:solidFill>
                <a:srgbClr val="000000"/>
              </a:solidFill>
              <a:latin typeface="Trebuchet MS" pitchFamily="34" charset="0"/>
            </a:endParaRPr>
          </a:p>
        </p:txBody>
      </p:sp>
      <p:sp>
        <p:nvSpPr>
          <p:cNvPr id="33795" name="Rectangle 4"/>
          <p:cNvSpPr>
            <a:spLocks noChangeArrowheads="1"/>
          </p:cNvSpPr>
          <p:nvPr/>
        </p:nvSpPr>
        <p:spPr bwMode="auto">
          <a:xfrm>
            <a:off x="1608138" y="3124200"/>
            <a:ext cx="1970087" cy="1041400"/>
          </a:xfrm>
          <a:prstGeom prst="rect">
            <a:avLst/>
          </a:prstGeom>
          <a:solidFill>
            <a:schemeClr val="tx2"/>
          </a:solidFill>
          <a:ln w="9525">
            <a:noFill/>
            <a:miter lim="800000"/>
            <a:headEnd/>
            <a:tailEnd/>
          </a:ln>
        </p:spPr>
        <p:txBody>
          <a:bodyPr/>
          <a:lstStyle/>
          <a:p>
            <a:pPr algn="ctr" eaLnBrk="0" hangingPunct="0"/>
            <a:r>
              <a:rPr lang="en-US" sz="2000">
                <a:solidFill>
                  <a:srgbClr val="FFFFFF"/>
                </a:solidFill>
              </a:rPr>
              <a:t>Program Development</a:t>
            </a:r>
          </a:p>
        </p:txBody>
      </p:sp>
      <p:sp>
        <p:nvSpPr>
          <p:cNvPr id="33796" name="Rectangle 5"/>
          <p:cNvSpPr>
            <a:spLocks noChangeArrowheads="1"/>
          </p:cNvSpPr>
          <p:nvPr/>
        </p:nvSpPr>
        <p:spPr bwMode="auto">
          <a:xfrm>
            <a:off x="4283075" y="3076575"/>
            <a:ext cx="1970088" cy="1041400"/>
          </a:xfrm>
          <a:prstGeom prst="rect">
            <a:avLst/>
          </a:prstGeom>
          <a:solidFill>
            <a:schemeClr val="tx2"/>
          </a:solidFill>
          <a:ln w="9525">
            <a:noFill/>
            <a:miter lim="800000"/>
            <a:headEnd/>
            <a:tailEnd/>
          </a:ln>
        </p:spPr>
        <p:txBody>
          <a:bodyPr/>
          <a:lstStyle/>
          <a:p>
            <a:pPr algn="ctr" eaLnBrk="0" hangingPunct="0"/>
            <a:r>
              <a:rPr lang="en-US" sz="2000">
                <a:solidFill>
                  <a:srgbClr val="FFFFFF"/>
                </a:solidFill>
              </a:rPr>
              <a:t>Program Implementation</a:t>
            </a:r>
          </a:p>
        </p:txBody>
      </p:sp>
      <p:sp>
        <p:nvSpPr>
          <p:cNvPr id="33797" name="Rectangle 6"/>
          <p:cNvSpPr>
            <a:spLocks noChangeArrowheads="1"/>
          </p:cNvSpPr>
          <p:nvPr/>
        </p:nvSpPr>
        <p:spPr bwMode="auto">
          <a:xfrm>
            <a:off x="7010400" y="3076575"/>
            <a:ext cx="1968500" cy="1041400"/>
          </a:xfrm>
          <a:prstGeom prst="rect">
            <a:avLst/>
          </a:prstGeom>
          <a:solidFill>
            <a:schemeClr val="tx2"/>
          </a:solidFill>
          <a:ln w="9525">
            <a:noFill/>
            <a:miter lim="800000"/>
            <a:headEnd/>
            <a:tailEnd/>
          </a:ln>
        </p:spPr>
        <p:txBody>
          <a:bodyPr/>
          <a:lstStyle/>
          <a:p>
            <a:pPr algn="ctr" eaLnBrk="0" hangingPunct="0"/>
            <a:r>
              <a:rPr lang="en-US" sz="2000">
                <a:solidFill>
                  <a:srgbClr val="FFFFFF"/>
                </a:solidFill>
              </a:rPr>
              <a:t>Program Maintenance</a:t>
            </a:r>
          </a:p>
        </p:txBody>
      </p:sp>
      <p:sp>
        <p:nvSpPr>
          <p:cNvPr id="33798" name="AutoShape 7"/>
          <p:cNvSpPr>
            <a:spLocks noChangeArrowheads="1"/>
          </p:cNvSpPr>
          <p:nvPr/>
        </p:nvSpPr>
        <p:spPr bwMode="auto">
          <a:xfrm>
            <a:off x="3752850" y="3522663"/>
            <a:ext cx="438150" cy="296862"/>
          </a:xfrm>
          <a:prstGeom prst="rightArrow">
            <a:avLst>
              <a:gd name="adj1" fmla="val 50000"/>
              <a:gd name="adj2" fmla="val 36898"/>
            </a:avLst>
          </a:prstGeom>
          <a:solidFill>
            <a:schemeClr val="accent2"/>
          </a:solidFill>
          <a:ln w="9525">
            <a:noFill/>
            <a:miter lim="800000"/>
            <a:headEnd/>
            <a:tailEnd/>
          </a:ln>
        </p:spPr>
        <p:txBody>
          <a:bodyPr/>
          <a:lstStyle/>
          <a:p>
            <a:endParaRPr lang="en-US">
              <a:solidFill>
                <a:srgbClr val="000000"/>
              </a:solidFill>
              <a:latin typeface="Trebuchet MS" pitchFamily="34" charset="0"/>
            </a:endParaRPr>
          </a:p>
        </p:txBody>
      </p:sp>
      <p:sp>
        <p:nvSpPr>
          <p:cNvPr id="33799" name="AutoShape 8"/>
          <p:cNvSpPr>
            <a:spLocks noChangeArrowheads="1"/>
          </p:cNvSpPr>
          <p:nvPr/>
        </p:nvSpPr>
        <p:spPr bwMode="auto">
          <a:xfrm>
            <a:off x="6470650" y="3522663"/>
            <a:ext cx="439738" cy="298450"/>
          </a:xfrm>
          <a:prstGeom prst="rightArrow">
            <a:avLst>
              <a:gd name="adj1" fmla="val 50000"/>
              <a:gd name="adj2" fmla="val 36835"/>
            </a:avLst>
          </a:prstGeom>
          <a:solidFill>
            <a:schemeClr val="accent2"/>
          </a:solidFill>
          <a:ln w="9525">
            <a:noFill/>
            <a:miter lim="800000"/>
            <a:headEnd/>
            <a:tailEnd/>
          </a:ln>
        </p:spPr>
        <p:txBody>
          <a:bodyPr/>
          <a:lstStyle/>
          <a:p>
            <a:endParaRPr lang="en-US">
              <a:solidFill>
                <a:srgbClr val="000000"/>
              </a:solidFill>
              <a:latin typeface="Trebuchet MS" pitchFamily="34" charset="0"/>
            </a:endParaRPr>
          </a:p>
        </p:txBody>
      </p:sp>
      <p:sp>
        <p:nvSpPr>
          <p:cNvPr id="33800" name="AutoShape 9"/>
          <p:cNvSpPr>
            <a:spLocks noChangeArrowheads="1"/>
          </p:cNvSpPr>
          <p:nvPr/>
        </p:nvSpPr>
        <p:spPr bwMode="auto">
          <a:xfrm rot="10800000">
            <a:off x="1905000" y="4343400"/>
            <a:ext cx="5029200" cy="533400"/>
          </a:xfrm>
          <a:prstGeom prst="curvedDownArrow">
            <a:avLst>
              <a:gd name="adj1" fmla="val 188571"/>
              <a:gd name="adj2" fmla="val 377143"/>
              <a:gd name="adj3" fmla="val 33333"/>
            </a:avLst>
          </a:prstGeom>
          <a:solidFill>
            <a:schemeClr val="accent2"/>
          </a:solidFill>
          <a:ln w="9525">
            <a:noFill/>
            <a:miter lim="800000"/>
            <a:headEnd/>
            <a:tailEnd/>
          </a:ln>
        </p:spPr>
        <p:txBody>
          <a:bodyPr wrap="none" anchor="ctr"/>
          <a:lstStyle/>
          <a:p>
            <a:endParaRPr lang="en-US">
              <a:solidFill>
                <a:srgbClr val="000000"/>
              </a:solidFill>
              <a:latin typeface="Trebuchet MS" pitchFamily="34" charset="0"/>
            </a:endParaRPr>
          </a:p>
        </p:txBody>
      </p:sp>
      <p:sp>
        <p:nvSpPr>
          <p:cNvPr id="38922" name="Rectangle 10"/>
          <p:cNvSpPr>
            <a:spLocks noChangeArrowheads="1"/>
          </p:cNvSpPr>
          <p:nvPr/>
        </p:nvSpPr>
        <p:spPr bwMode="auto">
          <a:xfrm>
            <a:off x="312738" y="3124200"/>
            <a:ext cx="1066800" cy="990600"/>
          </a:xfrm>
          <a:prstGeom prst="rect">
            <a:avLst/>
          </a:prstGeom>
          <a:solidFill>
            <a:schemeClr val="tx2"/>
          </a:solidFill>
          <a:ln w="9525">
            <a:noFill/>
            <a:miter lim="800000"/>
            <a:headEnd/>
            <a:tailEnd/>
          </a:ln>
          <a:effectLst>
            <a:outerShdw dist="107763" dir="2700000" algn="ctr" rotWithShape="0">
              <a:schemeClr val="bg2">
                <a:alpha val="50000"/>
              </a:schemeClr>
            </a:outerShdw>
          </a:effectLst>
        </p:spPr>
        <p:txBody>
          <a:bodyPr wrap="none" anchor="ctr"/>
          <a:lstStyle/>
          <a:p>
            <a:pPr algn="ctr" eaLnBrk="0" fontAlgn="auto" hangingPunct="0">
              <a:spcBef>
                <a:spcPts val="0"/>
              </a:spcBef>
              <a:spcAft>
                <a:spcPts val="0"/>
              </a:spcAft>
              <a:defRPr/>
            </a:pPr>
            <a:r>
              <a:rPr lang="en-US" dirty="0">
                <a:solidFill>
                  <a:prstClr val="white"/>
                </a:solidFill>
                <a:latin typeface="Arial"/>
              </a:rPr>
              <a:t>Audience</a:t>
            </a:r>
          </a:p>
          <a:p>
            <a:pPr algn="ctr" eaLnBrk="0" fontAlgn="auto" hangingPunct="0">
              <a:spcBef>
                <a:spcPts val="0"/>
              </a:spcBef>
              <a:spcAft>
                <a:spcPts val="0"/>
              </a:spcAft>
              <a:defRPr/>
            </a:pPr>
            <a:r>
              <a:rPr lang="en-US" dirty="0">
                <a:solidFill>
                  <a:prstClr val="white"/>
                </a:solidFill>
                <a:latin typeface="Arial"/>
              </a:rPr>
              <a:t>Analysis</a:t>
            </a:r>
          </a:p>
        </p:txBody>
      </p:sp>
      <p:sp>
        <p:nvSpPr>
          <p:cNvPr id="38923" name="Rectangle 11"/>
          <p:cNvSpPr>
            <a:spLocks noChangeArrowheads="1"/>
          </p:cNvSpPr>
          <p:nvPr/>
        </p:nvSpPr>
        <p:spPr bwMode="auto">
          <a:xfrm>
            <a:off x="312738" y="1600200"/>
            <a:ext cx="1066800" cy="990600"/>
          </a:xfrm>
          <a:prstGeom prst="rect">
            <a:avLst/>
          </a:prstGeom>
          <a:solidFill>
            <a:schemeClr val="tx2"/>
          </a:solidFill>
          <a:ln w="9525">
            <a:noFill/>
            <a:miter lim="800000"/>
            <a:headEnd/>
            <a:tailEnd/>
          </a:ln>
          <a:effectLst>
            <a:outerShdw dist="107763" dir="2700000" algn="ctr" rotWithShape="0">
              <a:schemeClr val="bg2">
                <a:alpha val="50000"/>
              </a:schemeClr>
            </a:outerShdw>
          </a:effectLst>
        </p:spPr>
        <p:txBody>
          <a:bodyPr wrap="none" anchor="ctr"/>
          <a:lstStyle/>
          <a:p>
            <a:pPr algn="ctr" eaLnBrk="0" fontAlgn="auto" hangingPunct="0">
              <a:spcBef>
                <a:spcPts val="0"/>
              </a:spcBef>
              <a:spcAft>
                <a:spcPts val="0"/>
              </a:spcAft>
              <a:defRPr/>
            </a:pPr>
            <a:r>
              <a:rPr lang="en-US" dirty="0">
                <a:solidFill>
                  <a:prstClr val="white"/>
                </a:solidFill>
                <a:latin typeface="Arial"/>
              </a:rPr>
              <a:t>Needs</a:t>
            </a:r>
          </a:p>
          <a:p>
            <a:pPr algn="ctr" eaLnBrk="0" fontAlgn="auto" hangingPunct="0">
              <a:spcBef>
                <a:spcPts val="0"/>
              </a:spcBef>
              <a:spcAft>
                <a:spcPts val="0"/>
              </a:spcAft>
              <a:defRPr/>
            </a:pPr>
            <a:r>
              <a:rPr lang="en-US" dirty="0">
                <a:solidFill>
                  <a:prstClr val="white"/>
                </a:solidFill>
                <a:latin typeface="Arial"/>
              </a:rPr>
              <a:t>Analysis</a:t>
            </a:r>
          </a:p>
        </p:txBody>
      </p:sp>
      <p:sp>
        <p:nvSpPr>
          <p:cNvPr id="33803" name="Rectangle 6"/>
          <p:cNvSpPr>
            <a:spLocks noChangeArrowheads="1"/>
          </p:cNvSpPr>
          <p:nvPr/>
        </p:nvSpPr>
        <p:spPr bwMode="auto">
          <a:xfrm>
            <a:off x="1608138" y="1600200"/>
            <a:ext cx="1968500" cy="1041400"/>
          </a:xfrm>
          <a:prstGeom prst="rect">
            <a:avLst/>
          </a:prstGeom>
          <a:solidFill>
            <a:schemeClr val="tx2"/>
          </a:solidFill>
          <a:ln w="9525">
            <a:noFill/>
            <a:miter lim="800000"/>
            <a:headEnd/>
            <a:tailEnd/>
          </a:ln>
        </p:spPr>
        <p:txBody>
          <a:bodyPr/>
          <a:lstStyle/>
          <a:p>
            <a:pPr algn="ctr" eaLnBrk="0" hangingPunct="0"/>
            <a:r>
              <a:rPr lang="en-US" sz="2000">
                <a:solidFill>
                  <a:srgbClr val="FFFFFF"/>
                </a:solidFill>
              </a:rPr>
              <a:t>Program Evaluation</a:t>
            </a:r>
          </a:p>
          <a:p>
            <a:pPr algn="ctr" eaLnBrk="0" hangingPunct="0"/>
            <a:r>
              <a:rPr lang="en-US" sz="2000">
                <a:solidFill>
                  <a:srgbClr val="FFFFFF"/>
                </a:solidFill>
              </a:rPr>
              <a:t>Planning</a:t>
            </a:r>
          </a:p>
        </p:txBody>
      </p:sp>
      <p:sp>
        <p:nvSpPr>
          <p:cNvPr id="14" name="Up-Down Arrow 13"/>
          <p:cNvSpPr/>
          <p:nvPr/>
        </p:nvSpPr>
        <p:spPr>
          <a:xfrm>
            <a:off x="2209800" y="2667000"/>
            <a:ext cx="228600" cy="381000"/>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15" name="Left-Right Arrow 14"/>
          <p:cNvSpPr/>
          <p:nvPr/>
        </p:nvSpPr>
        <p:spPr>
          <a:xfrm>
            <a:off x="1524000" y="4953000"/>
            <a:ext cx="7385050" cy="1066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33806" name="TextBox 15"/>
          <p:cNvSpPr txBox="1">
            <a:spLocks noChangeArrowheads="1"/>
          </p:cNvSpPr>
          <p:nvPr/>
        </p:nvSpPr>
        <p:spPr bwMode="auto">
          <a:xfrm>
            <a:off x="4191000" y="5257800"/>
            <a:ext cx="1828800" cy="461963"/>
          </a:xfrm>
          <a:prstGeom prst="rect">
            <a:avLst/>
          </a:prstGeom>
          <a:noFill/>
          <a:ln w="9525">
            <a:noFill/>
            <a:miter lim="800000"/>
            <a:headEnd/>
            <a:tailEnd/>
          </a:ln>
        </p:spPr>
        <p:txBody>
          <a:bodyPr>
            <a:spAutoFit/>
          </a:bodyPr>
          <a:lstStyle/>
          <a:p>
            <a:r>
              <a:rPr lang="en-US" sz="2400" b="1">
                <a:solidFill>
                  <a:srgbClr val="FFFFFF"/>
                </a:solidFill>
                <a:latin typeface="Trebuchet MS" pitchFamily="34" charset="0"/>
              </a:rPr>
              <a:t>Evaluation</a:t>
            </a:r>
          </a:p>
        </p:txBody>
      </p:sp>
      <p:sp>
        <p:nvSpPr>
          <p:cNvPr id="16"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80</a:t>
            </a:fld>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609600" y="712788"/>
            <a:ext cx="8077200" cy="887412"/>
          </a:xfrm>
        </p:spPr>
        <p:txBody>
          <a:bodyPr/>
          <a:lstStyle/>
          <a:p>
            <a:pPr eaLnBrk="1" fontAlgn="auto" hangingPunct="1">
              <a:spcAft>
                <a:spcPts val="0"/>
              </a:spcAft>
              <a:defRPr/>
            </a:pPr>
            <a:r>
              <a:rPr lang="en-US" b="1"/>
              <a:t>Pre- and Post-Evaluation</a:t>
            </a:r>
          </a:p>
        </p:txBody>
      </p:sp>
      <p:sp>
        <p:nvSpPr>
          <p:cNvPr id="35842" name="Rectangle 3"/>
          <p:cNvSpPr>
            <a:spLocks noGrp="1" noChangeArrowheads="1"/>
          </p:cNvSpPr>
          <p:nvPr>
            <p:ph type="body" idx="1"/>
          </p:nvPr>
        </p:nvSpPr>
        <p:spPr>
          <a:xfrm>
            <a:off x="609600" y="1828800"/>
            <a:ext cx="5943600" cy="5257800"/>
          </a:xfrm>
        </p:spPr>
        <p:txBody>
          <a:bodyPr/>
          <a:lstStyle/>
          <a:p>
            <a:pPr marL="396875" indent="-396875" eaLnBrk="1" hangingPunct="1">
              <a:spcBef>
                <a:spcPct val="50000"/>
              </a:spcBef>
            </a:pPr>
            <a:r>
              <a:rPr lang="en-US" sz="3000" smtClean="0"/>
              <a:t>You may develop a way to compare the baseline data from the needs assessment with the final outcome of your program. This will let you see if you have achieved your objectives.  </a:t>
            </a:r>
          </a:p>
        </p:txBody>
      </p:sp>
      <p:pic>
        <p:nvPicPr>
          <p:cNvPr id="35843" name="Picture 4" descr="Photo of a switch in the &quot;off&quot; position."/>
          <p:cNvPicPr>
            <a:picLocks noChangeAspect="1" noChangeArrowheads="1"/>
          </p:cNvPicPr>
          <p:nvPr/>
        </p:nvPicPr>
        <p:blipFill>
          <a:blip r:embed="rId3" cstate="print"/>
          <a:srcRect t="-343" r="19501"/>
          <a:stretch>
            <a:fillRect/>
          </a:stretch>
        </p:blipFill>
        <p:spPr bwMode="auto">
          <a:xfrm>
            <a:off x="6781800" y="4191000"/>
            <a:ext cx="2016125" cy="1828800"/>
          </a:xfrm>
          <a:prstGeom prst="rect">
            <a:avLst/>
          </a:prstGeom>
          <a:noFill/>
          <a:ln w="9525">
            <a:noFill/>
            <a:miter lim="800000"/>
            <a:headEnd/>
            <a:tailEnd/>
          </a:ln>
        </p:spPr>
      </p:pic>
      <p:pic>
        <p:nvPicPr>
          <p:cNvPr id="35844" name="Picture 5" descr="Photo of switch in the &quot;on&quot; position."/>
          <p:cNvPicPr>
            <a:picLocks noChangeAspect="1" noChangeArrowheads="1"/>
          </p:cNvPicPr>
          <p:nvPr/>
        </p:nvPicPr>
        <p:blipFill>
          <a:blip r:embed="rId4" cstate="print"/>
          <a:srcRect l="10249" t="717" r="15500"/>
          <a:stretch>
            <a:fillRect/>
          </a:stretch>
        </p:blipFill>
        <p:spPr bwMode="auto">
          <a:xfrm>
            <a:off x="6781800" y="1752600"/>
            <a:ext cx="2012950" cy="1876425"/>
          </a:xfrm>
          <a:prstGeom prst="rect">
            <a:avLst/>
          </a:prstGeom>
          <a:noFill/>
          <a:ln w="9525">
            <a:noFill/>
            <a:miter lim="800000"/>
            <a:headEnd/>
            <a:tailEnd/>
          </a:ln>
        </p:spPr>
      </p:pic>
      <p:sp>
        <p:nvSpPr>
          <p:cNvPr id="6"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81</a:t>
            </a:fld>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normAutofit fontScale="90000"/>
          </a:bodyPr>
          <a:lstStyle/>
          <a:p>
            <a:pPr eaLnBrk="1" fontAlgn="auto" hangingPunct="1">
              <a:spcAft>
                <a:spcPts val="0"/>
              </a:spcAft>
              <a:defRPr/>
            </a:pPr>
            <a:r>
              <a:rPr lang="en-US" b="1" smtClean="0"/>
              <a:t>Program Objectives and Evaluation</a:t>
            </a:r>
          </a:p>
        </p:txBody>
      </p:sp>
      <p:sp>
        <p:nvSpPr>
          <p:cNvPr id="39938" name="Rectangle 3"/>
          <p:cNvSpPr>
            <a:spLocks noGrp="1" noChangeArrowheads="1"/>
          </p:cNvSpPr>
          <p:nvPr>
            <p:ph type="body" idx="1"/>
          </p:nvPr>
        </p:nvSpPr>
        <p:spPr>
          <a:xfrm>
            <a:off x="609600" y="1905000"/>
            <a:ext cx="8077200" cy="4225925"/>
          </a:xfrm>
        </p:spPr>
        <p:txBody>
          <a:bodyPr/>
          <a:lstStyle/>
          <a:p>
            <a:pPr eaLnBrk="1" hangingPunct="1"/>
            <a:r>
              <a:rPr lang="en-US" smtClean="0"/>
              <a:t>Your objectives should be measurable so that they can be evaluated </a:t>
            </a:r>
            <a:br>
              <a:rPr lang="en-US" smtClean="0"/>
            </a:br>
            <a:r>
              <a:rPr lang="en-US" smtClean="0"/>
              <a:t> </a:t>
            </a:r>
          </a:p>
          <a:p>
            <a:pPr eaLnBrk="1" hangingPunct="1"/>
            <a:r>
              <a:rPr lang="en-US" smtClean="0"/>
              <a:t>The evaluation should be in line with your SMART objectives</a:t>
            </a:r>
          </a:p>
          <a:p>
            <a:pPr lvl="1" eaLnBrk="1" hangingPunct="1">
              <a:buFont typeface="Wingdings" pitchFamily="2" charset="2"/>
              <a:buNone/>
            </a:pPr>
            <a:r>
              <a:rPr lang="en-US" smtClean="0"/>
              <a:t> </a:t>
            </a:r>
          </a:p>
        </p:txBody>
      </p:sp>
      <p:pic>
        <p:nvPicPr>
          <p:cNvPr id="39939" name="Picture 4" descr="Picture of a ruler."/>
          <p:cNvPicPr>
            <a:picLocks noChangeAspect="1" noChangeArrowheads="1"/>
          </p:cNvPicPr>
          <p:nvPr/>
        </p:nvPicPr>
        <p:blipFill>
          <a:blip r:embed="rId3" cstate="print"/>
          <a:srcRect/>
          <a:stretch>
            <a:fillRect/>
          </a:stretch>
        </p:blipFill>
        <p:spPr bwMode="auto">
          <a:xfrm>
            <a:off x="1219200" y="4648200"/>
            <a:ext cx="7010400" cy="1279525"/>
          </a:xfrm>
          <a:prstGeom prst="rect">
            <a:avLst/>
          </a:prstGeom>
          <a:noFill/>
          <a:ln w="9525">
            <a:noFill/>
            <a:miter lim="800000"/>
            <a:headEnd/>
            <a:tailEnd/>
          </a:ln>
        </p:spPr>
      </p:pic>
      <p:sp>
        <p:nvSpPr>
          <p:cNvPr id="5"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82</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descr="Table depicting the results and evaluation questions for 4 types of objectives--Program Objective, Behavioral Objective, Learner Objective, and Process Objective."/>
          <p:cNvPicPr>
            <a:picLocks noChangeAspect="1" noChangeArrowheads="1"/>
          </p:cNvPicPr>
          <p:nvPr/>
        </p:nvPicPr>
        <p:blipFill>
          <a:blip r:embed="rId3" cstate="print"/>
          <a:srcRect/>
          <a:stretch>
            <a:fillRect/>
          </a:stretch>
        </p:blipFill>
        <p:spPr bwMode="auto">
          <a:xfrm>
            <a:off x="-341313" y="311150"/>
            <a:ext cx="9826626" cy="6546850"/>
          </a:xfrm>
          <a:prstGeom prst="rect">
            <a:avLst/>
          </a:prstGeom>
          <a:noFill/>
          <a:ln w="9525">
            <a:noFill/>
            <a:miter lim="800000"/>
            <a:headEnd/>
            <a:tailEnd/>
          </a:ln>
        </p:spPr>
      </p:pic>
      <p:sp>
        <p:nvSpPr>
          <p:cNvPr id="3"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83</a:t>
            </a:fld>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85800" y="685800"/>
            <a:ext cx="7772400" cy="838200"/>
          </a:xfrm>
        </p:spPr>
        <p:txBody>
          <a:bodyPr/>
          <a:lstStyle/>
          <a:p>
            <a:pPr eaLnBrk="1" fontAlgn="auto" hangingPunct="1">
              <a:spcAft>
                <a:spcPts val="0"/>
              </a:spcAft>
              <a:defRPr/>
            </a:pPr>
            <a:r>
              <a:rPr lang="en-US" b="1" smtClean="0"/>
              <a:t>Evaluation Procedure</a:t>
            </a:r>
          </a:p>
        </p:txBody>
      </p:sp>
      <p:graphicFrame>
        <p:nvGraphicFramePr>
          <p:cNvPr id="45059" name="Group 3"/>
          <p:cNvGraphicFramePr>
            <a:graphicFrameLocks noGrp="1"/>
          </p:cNvGraphicFramePr>
          <p:nvPr>
            <p:ph sz="half" idx="2"/>
          </p:nvPr>
        </p:nvGraphicFramePr>
        <p:xfrm>
          <a:off x="685800" y="1562100"/>
          <a:ext cx="7772400" cy="4381817"/>
        </p:xfrm>
        <a:graphic>
          <a:graphicData uri="http://schemas.openxmlformats.org/drawingml/2006/table">
            <a:tbl>
              <a:tblPr/>
              <a:tblGrid>
                <a:gridCol w="2490186"/>
                <a:gridCol w="5282214"/>
              </a:tblGrid>
              <a:tr h="89630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Planning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Develop the questions, consult with the program stakeholders or resources, make a timeline.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64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Data Collection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Pilot testing. How will the questions be asked? Who will ask them?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373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Data Analysis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Who will analyze the data and how?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64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Reporting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Who will report and how? Who will receive the data and when? How will it affect the program?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993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Application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How could your results be applied in other places?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84</a:t>
            </a:fld>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eaLnBrk="1" fontAlgn="auto" hangingPunct="1">
              <a:spcAft>
                <a:spcPts val="0"/>
              </a:spcAft>
              <a:defRPr/>
            </a:pPr>
            <a:r>
              <a:rPr lang="en-US" b="1"/>
              <a:t>Process Evaluation</a:t>
            </a:r>
          </a:p>
        </p:txBody>
      </p:sp>
      <p:sp>
        <p:nvSpPr>
          <p:cNvPr id="46082" name="Rectangle 3"/>
          <p:cNvSpPr>
            <a:spLocks noGrp="1" noChangeArrowheads="1"/>
          </p:cNvSpPr>
          <p:nvPr>
            <p:ph type="body" idx="1"/>
          </p:nvPr>
        </p:nvSpPr>
        <p:spPr>
          <a:xfrm>
            <a:off x="838200" y="1600200"/>
            <a:ext cx="7848600" cy="4530725"/>
          </a:xfrm>
        </p:spPr>
        <p:txBody>
          <a:bodyPr/>
          <a:lstStyle/>
          <a:p>
            <a:pPr eaLnBrk="1" hangingPunct="1">
              <a:lnSpc>
                <a:spcPct val="90000"/>
              </a:lnSpc>
            </a:pPr>
            <a:r>
              <a:rPr lang="en-US" dirty="0" smtClean="0"/>
              <a:t>Process evaluation can find problems early on in the program.  </a:t>
            </a:r>
          </a:p>
          <a:p>
            <a:pPr lvl="1" eaLnBrk="1" hangingPunct="1">
              <a:lnSpc>
                <a:spcPct val="90000"/>
              </a:lnSpc>
            </a:pPr>
            <a:r>
              <a:rPr lang="en-US" dirty="0" smtClean="0"/>
              <a:t>It includes an assessment of the staff, budget review, and how well the program is doing overall.</a:t>
            </a:r>
          </a:p>
          <a:p>
            <a:pPr lvl="1" eaLnBrk="1" hangingPunct="1">
              <a:lnSpc>
                <a:spcPct val="90000"/>
              </a:lnSpc>
            </a:pPr>
            <a:r>
              <a:rPr lang="en-US" dirty="0" smtClean="0"/>
              <a:t>For this kind of evaluation, it may be useful to keep a log sheet to record each of your activities. </a:t>
            </a:r>
          </a:p>
          <a:p>
            <a:pPr lvl="1" eaLnBrk="1" hangingPunct="1">
              <a:lnSpc>
                <a:spcPct val="90000"/>
              </a:lnSpc>
            </a:pPr>
            <a:r>
              <a:rPr lang="en-US" dirty="0" smtClean="0"/>
              <a:t>Common data collection methods: databases, registration sheets, surveys, and interviews</a:t>
            </a:r>
          </a:p>
          <a:p>
            <a:pPr lvl="1" eaLnBrk="1" hangingPunct="1">
              <a:lnSpc>
                <a:spcPct val="90000"/>
              </a:lnSpc>
            </a:pPr>
            <a:endParaRPr lang="en-US" dirty="0" smtClean="0"/>
          </a:p>
          <a:p>
            <a:pPr lvl="1" eaLnBrk="1" hangingPunct="1">
              <a:lnSpc>
                <a:spcPct val="90000"/>
              </a:lnSpc>
              <a:buFont typeface="Wingdings" pitchFamily="2" charset="2"/>
              <a:buNone/>
            </a:pPr>
            <a:r>
              <a:rPr lang="en-US" dirty="0" smtClean="0"/>
              <a:t>		</a:t>
            </a:r>
          </a:p>
          <a:p>
            <a:pPr lvl="1" eaLnBrk="1" hangingPunct="1">
              <a:lnSpc>
                <a:spcPct val="90000"/>
              </a:lnSpc>
            </a:pPr>
            <a:endParaRPr lang="en-US" dirty="0" smtClean="0"/>
          </a:p>
          <a:p>
            <a:pPr lvl="1" algn="r" eaLnBrk="1" hangingPunct="1">
              <a:lnSpc>
                <a:spcPct val="90000"/>
              </a:lnSpc>
              <a:buFont typeface="Wingdings" pitchFamily="2" charset="2"/>
              <a:buNone/>
            </a:pPr>
            <a:r>
              <a:rPr lang="en-US" dirty="0" smtClean="0"/>
              <a:t>		</a:t>
            </a:r>
            <a:r>
              <a:rPr lang="en-US" sz="1400" i="1" dirty="0" smtClean="0"/>
              <a:t>From Windsor et al., 1994</a:t>
            </a:r>
          </a:p>
        </p:txBody>
      </p:sp>
      <p:sp>
        <p:nvSpPr>
          <p:cNvPr id="4"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85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082">
                                            <p:txEl>
                                              <p:pRg st="1" end="1"/>
                                            </p:txEl>
                                          </p:spTgt>
                                        </p:tgtEl>
                                        <p:attrNameLst>
                                          <p:attrName>style.visibility</p:attrName>
                                        </p:attrNameLst>
                                      </p:cBhvr>
                                      <p:to>
                                        <p:strVal val="visible"/>
                                      </p:to>
                                    </p:set>
                                    <p:animEffect transition="in" filter="blinds(horizontal)">
                                      <p:cBhvr>
                                        <p:cTn id="7" dur="500"/>
                                        <p:tgtEl>
                                          <p:spTgt spid="4608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082">
                                            <p:txEl>
                                              <p:pRg st="2" end="2"/>
                                            </p:txEl>
                                          </p:spTgt>
                                        </p:tgtEl>
                                        <p:attrNameLst>
                                          <p:attrName>style.visibility</p:attrName>
                                        </p:attrNameLst>
                                      </p:cBhvr>
                                      <p:to>
                                        <p:strVal val="visible"/>
                                      </p:to>
                                    </p:set>
                                    <p:animEffect transition="in" filter="blinds(horizontal)">
                                      <p:cBhvr>
                                        <p:cTn id="10" dur="500"/>
                                        <p:tgtEl>
                                          <p:spTgt spid="4608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6082">
                                            <p:txEl>
                                              <p:pRg st="3" end="3"/>
                                            </p:txEl>
                                          </p:spTgt>
                                        </p:tgtEl>
                                        <p:attrNameLst>
                                          <p:attrName>style.visibility</p:attrName>
                                        </p:attrNameLst>
                                      </p:cBhvr>
                                      <p:to>
                                        <p:strVal val="visible"/>
                                      </p:to>
                                    </p:set>
                                    <p:animEffect transition="in" filter="blinds(horizontal)">
                                      <p:cBhvr>
                                        <p:cTn id="13" dur="500"/>
                                        <p:tgtEl>
                                          <p:spTgt spid="460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eaLnBrk="1" fontAlgn="auto" hangingPunct="1">
              <a:spcAft>
                <a:spcPts val="0"/>
              </a:spcAft>
              <a:defRPr/>
            </a:pPr>
            <a:r>
              <a:rPr lang="en-US" b="1"/>
              <a:t>Impact Evaluation</a:t>
            </a:r>
          </a:p>
        </p:txBody>
      </p:sp>
      <p:sp>
        <p:nvSpPr>
          <p:cNvPr id="384003" name="Rectangle 3"/>
          <p:cNvSpPr>
            <a:spLocks noGrp="1" noChangeArrowheads="1"/>
          </p:cNvSpPr>
          <p:nvPr>
            <p:ph type="body" idx="1"/>
          </p:nvPr>
        </p:nvSpPr>
        <p:spPr>
          <a:xfrm>
            <a:off x="609600" y="1600200"/>
            <a:ext cx="8077200" cy="4191000"/>
          </a:xfrm>
        </p:spPr>
        <p:txBody>
          <a:bodyPr>
            <a:normAutofit fontScale="77500" lnSpcReduction="20000"/>
          </a:bodyPr>
          <a:lstStyle/>
          <a:p>
            <a:pPr marL="274320" indent="-274320" eaLnBrk="1" fontAlgn="auto" hangingPunct="1">
              <a:spcBef>
                <a:spcPts val="580"/>
              </a:spcBef>
              <a:spcAft>
                <a:spcPts val="0"/>
              </a:spcAft>
              <a:buFont typeface="Wingdings 2"/>
              <a:buChar char=""/>
              <a:defRPr/>
            </a:pPr>
            <a:r>
              <a:rPr lang="en-US" dirty="0"/>
              <a:t>Impact evaluation can tell if the program has a short-term effect on the behavior, knowledge, and attitudes of your population.  </a:t>
            </a:r>
            <a:endParaRPr lang="en-US" dirty="0" smtClean="0"/>
          </a:p>
          <a:p>
            <a:pPr marL="274320" indent="-274320" eaLnBrk="1" fontAlgn="auto" hangingPunct="1">
              <a:spcBef>
                <a:spcPts val="580"/>
              </a:spcBef>
              <a:spcAft>
                <a:spcPts val="0"/>
              </a:spcAft>
              <a:buFont typeface="Wingdings 2"/>
              <a:buChar char=""/>
              <a:defRPr/>
            </a:pPr>
            <a:endParaRPr lang="en-US" dirty="0"/>
          </a:p>
          <a:p>
            <a:pPr marL="274320" indent="-274320" eaLnBrk="1" fontAlgn="auto" hangingPunct="1">
              <a:spcBef>
                <a:spcPts val="580"/>
              </a:spcBef>
              <a:spcAft>
                <a:spcPts val="0"/>
              </a:spcAft>
              <a:buFont typeface="Wingdings 2"/>
              <a:buChar char=""/>
              <a:defRPr/>
            </a:pPr>
            <a:r>
              <a:rPr lang="en-US" dirty="0"/>
              <a:t>It also measures the extent to which you have met your objectives. </a:t>
            </a:r>
            <a:endParaRPr lang="en-US" dirty="0" smtClean="0"/>
          </a:p>
          <a:p>
            <a:pPr marL="274320" indent="-274320" eaLnBrk="1" fontAlgn="auto" hangingPunct="1">
              <a:spcBef>
                <a:spcPts val="580"/>
              </a:spcBef>
              <a:spcAft>
                <a:spcPts val="0"/>
              </a:spcAft>
              <a:buFont typeface="Wingdings 2"/>
              <a:buNone/>
              <a:defRPr/>
            </a:pPr>
            <a:endParaRPr lang="en-US" dirty="0"/>
          </a:p>
          <a:p>
            <a:pPr marL="274320" indent="-274320" eaLnBrk="1" fontAlgn="auto" hangingPunct="1">
              <a:spcBef>
                <a:spcPts val="580"/>
              </a:spcBef>
              <a:spcAft>
                <a:spcPts val="0"/>
              </a:spcAft>
              <a:buFont typeface="Wingdings 2"/>
              <a:buChar char=""/>
              <a:defRPr/>
            </a:pPr>
            <a:r>
              <a:rPr lang="en-US" dirty="0" smtClean="0"/>
              <a:t>Assesses </a:t>
            </a:r>
            <a:r>
              <a:rPr lang="en-US" b="1" dirty="0" smtClean="0">
                <a:solidFill>
                  <a:schemeClr val="accent1"/>
                </a:solidFill>
              </a:rPr>
              <a:t>if the program has a short-term effect</a:t>
            </a:r>
            <a:r>
              <a:rPr lang="en-US" dirty="0" smtClean="0"/>
              <a:t> on awareness, knowledge, behavior and attitudes of your population or environmental/policy changes</a:t>
            </a:r>
            <a:br>
              <a:rPr lang="en-US" dirty="0" smtClean="0"/>
            </a:br>
            <a:r>
              <a:rPr lang="en-US" dirty="0" smtClean="0"/>
              <a:t>  </a:t>
            </a:r>
          </a:p>
          <a:p>
            <a:pPr marL="274320" indent="-274320" eaLnBrk="1" fontAlgn="auto" hangingPunct="1">
              <a:spcBef>
                <a:spcPts val="580"/>
              </a:spcBef>
              <a:spcAft>
                <a:spcPts val="0"/>
              </a:spcAft>
              <a:buFont typeface="Wingdings 2"/>
              <a:buChar char=""/>
              <a:defRPr/>
            </a:pPr>
            <a:r>
              <a:rPr lang="en-US" dirty="0" smtClean="0"/>
              <a:t>Common data collection methods: surveys, interviews, focus groups, observation</a:t>
            </a:r>
            <a:endParaRPr lang="en-US" dirty="0"/>
          </a:p>
          <a:p>
            <a:pPr marL="1097280" lvl="3" eaLnBrk="1" fontAlgn="auto" hangingPunct="1">
              <a:spcBef>
                <a:spcPts val="370"/>
              </a:spcBef>
              <a:spcAft>
                <a:spcPts val="0"/>
              </a:spcAft>
              <a:buClr>
                <a:schemeClr val="accent3"/>
              </a:buClr>
              <a:buFont typeface="Wingdings 2"/>
              <a:buChar char=""/>
              <a:defRPr/>
            </a:pPr>
            <a:endParaRPr lang="en-US" dirty="0"/>
          </a:p>
          <a:p>
            <a:pPr marL="1097280" lvl="3" algn="r" eaLnBrk="1" fontAlgn="auto" hangingPunct="1">
              <a:spcBef>
                <a:spcPts val="370"/>
              </a:spcBef>
              <a:spcAft>
                <a:spcPts val="0"/>
              </a:spcAft>
              <a:buClr>
                <a:schemeClr val="accent3"/>
              </a:buClr>
              <a:buFont typeface="Wingdings" pitchFamily="2" charset="2"/>
              <a:buNone/>
              <a:defRPr/>
            </a:pPr>
            <a:r>
              <a:rPr lang="en-US" sz="1500" i="1" dirty="0" smtClean="0"/>
              <a:t>From Green and Kreuter, 1991</a:t>
            </a:r>
            <a:r>
              <a:rPr lang="en-US" sz="1500" dirty="0" smtClean="0"/>
              <a:t> </a:t>
            </a:r>
            <a:endParaRPr lang="en-US" sz="1500" dirty="0"/>
          </a:p>
        </p:txBody>
      </p:sp>
      <p:sp>
        <p:nvSpPr>
          <p:cNvPr id="4"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86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4003">
                                            <p:txEl>
                                              <p:pRg st="0" end="0"/>
                                            </p:txEl>
                                          </p:spTgt>
                                        </p:tgtEl>
                                        <p:attrNameLst>
                                          <p:attrName>style.visibility</p:attrName>
                                        </p:attrNameLst>
                                      </p:cBhvr>
                                      <p:to>
                                        <p:strVal val="visible"/>
                                      </p:to>
                                    </p:set>
                                    <p:animEffect transition="in" filter="blinds(horizontal)">
                                      <p:cBhvr>
                                        <p:cTn id="7" dur="500"/>
                                        <p:tgtEl>
                                          <p:spTgt spid="38400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4003">
                                            <p:txEl>
                                              <p:pRg st="2" end="2"/>
                                            </p:txEl>
                                          </p:spTgt>
                                        </p:tgtEl>
                                        <p:attrNameLst>
                                          <p:attrName>style.visibility</p:attrName>
                                        </p:attrNameLst>
                                      </p:cBhvr>
                                      <p:to>
                                        <p:strVal val="visible"/>
                                      </p:to>
                                    </p:set>
                                    <p:animEffect transition="in" filter="blinds(horizontal)">
                                      <p:cBhvr>
                                        <p:cTn id="10" dur="500"/>
                                        <p:tgtEl>
                                          <p:spTgt spid="38400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84003">
                                            <p:txEl>
                                              <p:pRg st="4" end="4"/>
                                            </p:txEl>
                                          </p:spTgt>
                                        </p:tgtEl>
                                        <p:attrNameLst>
                                          <p:attrName>style.visibility</p:attrName>
                                        </p:attrNameLst>
                                      </p:cBhvr>
                                      <p:to>
                                        <p:strVal val="visible"/>
                                      </p:to>
                                    </p:set>
                                    <p:animEffect transition="in" filter="blinds(horizontal)">
                                      <p:cBhvr>
                                        <p:cTn id="13" dur="500"/>
                                        <p:tgtEl>
                                          <p:spTgt spid="38400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84003">
                                            <p:txEl>
                                              <p:pRg st="5" end="5"/>
                                            </p:txEl>
                                          </p:spTgt>
                                        </p:tgtEl>
                                        <p:attrNameLst>
                                          <p:attrName>style.visibility</p:attrName>
                                        </p:attrNameLst>
                                      </p:cBhvr>
                                      <p:to>
                                        <p:strVal val="visible"/>
                                      </p:to>
                                    </p:set>
                                    <p:animEffect transition="in" filter="blinds(horizontal)">
                                      <p:cBhvr>
                                        <p:cTn id="16" dur="500"/>
                                        <p:tgtEl>
                                          <p:spTgt spid="3840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eaLnBrk="1" fontAlgn="auto" hangingPunct="1">
              <a:spcAft>
                <a:spcPts val="0"/>
              </a:spcAft>
              <a:defRPr/>
            </a:pPr>
            <a:r>
              <a:rPr lang="en-US" b="1"/>
              <a:t>Outcome Evaluation</a:t>
            </a:r>
          </a:p>
        </p:txBody>
      </p:sp>
      <p:sp>
        <p:nvSpPr>
          <p:cNvPr id="385027" name="Rectangle 3"/>
          <p:cNvSpPr>
            <a:spLocks noGrp="1" noChangeArrowheads="1"/>
          </p:cNvSpPr>
          <p:nvPr>
            <p:ph type="body" idx="1"/>
          </p:nvPr>
        </p:nvSpPr>
        <p:spPr>
          <a:xfrm>
            <a:off x="914400" y="1676400"/>
            <a:ext cx="7772400" cy="4038600"/>
          </a:xfrm>
        </p:spPr>
        <p:txBody>
          <a:bodyPr>
            <a:normAutofit fontScale="62500" lnSpcReduction="20000"/>
          </a:bodyPr>
          <a:lstStyle/>
          <a:p>
            <a:pPr marL="274320" indent="-274320" eaLnBrk="1" fontAlgn="auto" hangingPunct="1">
              <a:lnSpc>
                <a:spcPct val="120000"/>
              </a:lnSpc>
              <a:spcBef>
                <a:spcPts val="580"/>
              </a:spcBef>
              <a:spcAft>
                <a:spcPts val="600"/>
              </a:spcAft>
              <a:buFont typeface="Wingdings 2"/>
              <a:buChar char=""/>
              <a:defRPr/>
            </a:pPr>
            <a:r>
              <a:rPr lang="en-US" sz="2800" dirty="0" smtClean="0"/>
              <a:t>Assesses </a:t>
            </a:r>
            <a:r>
              <a:rPr lang="en-US" sz="2800" b="1" dirty="0" smtClean="0">
                <a:solidFill>
                  <a:schemeClr val="accent1"/>
                </a:solidFill>
              </a:rPr>
              <a:t>if the long-term program goals were met</a:t>
            </a:r>
            <a:r>
              <a:rPr lang="en-US" sz="2800" dirty="0" smtClean="0"/>
              <a:t/>
            </a:r>
            <a:br>
              <a:rPr lang="en-US" sz="2800" dirty="0" smtClean="0"/>
            </a:br>
            <a:endParaRPr lang="en-US" sz="2800" dirty="0" smtClean="0"/>
          </a:p>
          <a:p>
            <a:pPr marL="274320" indent="-274320" eaLnBrk="1" fontAlgn="auto" hangingPunct="1">
              <a:lnSpc>
                <a:spcPct val="120000"/>
              </a:lnSpc>
              <a:spcBef>
                <a:spcPts val="580"/>
              </a:spcBef>
              <a:spcAft>
                <a:spcPts val="600"/>
              </a:spcAft>
              <a:buFont typeface="Wingdings 2"/>
              <a:buChar char=""/>
              <a:defRPr/>
            </a:pPr>
            <a:r>
              <a:rPr lang="en-US" sz="2800" dirty="0" smtClean="0"/>
              <a:t>It can measure sustained program changes like </a:t>
            </a:r>
            <a:r>
              <a:rPr lang="en-US" sz="2800" b="1" dirty="0" smtClean="0">
                <a:solidFill>
                  <a:schemeClr val="accent1"/>
                </a:solidFill>
              </a:rPr>
              <a:t>sustained behavior </a:t>
            </a:r>
            <a:r>
              <a:rPr lang="en-US" sz="2800" dirty="0" smtClean="0"/>
              <a:t>or policy change, institutionalization, or a decrease in disease incidence</a:t>
            </a:r>
          </a:p>
          <a:p>
            <a:pPr marL="274320" indent="-274320" eaLnBrk="1" fontAlgn="auto" hangingPunct="1">
              <a:lnSpc>
                <a:spcPct val="120000"/>
              </a:lnSpc>
              <a:spcBef>
                <a:spcPts val="580"/>
              </a:spcBef>
              <a:spcAft>
                <a:spcPts val="600"/>
              </a:spcAft>
              <a:buFont typeface="Wingdings" pitchFamily="2" charset="2"/>
              <a:buNone/>
              <a:defRPr/>
            </a:pPr>
            <a:endParaRPr lang="en-US" sz="2800" dirty="0" smtClean="0"/>
          </a:p>
          <a:p>
            <a:pPr marL="274320" indent="-274320" eaLnBrk="1" fontAlgn="auto" hangingPunct="1">
              <a:lnSpc>
                <a:spcPct val="120000"/>
              </a:lnSpc>
              <a:spcBef>
                <a:spcPts val="580"/>
              </a:spcBef>
              <a:spcAft>
                <a:spcPts val="600"/>
              </a:spcAft>
              <a:buFont typeface="Wingdings 2"/>
              <a:buChar char=""/>
              <a:defRPr/>
            </a:pPr>
            <a:r>
              <a:rPr lang="en-US" sz="2800" dirty="0" smtClean="0"/>
              <a:t>It can also measure longer term changes in rates of illness or death, as well as in the health status of your population</a:t>
            </a:r>
            <a:br>
              <a:rPr lang="en-US" sz="2800" dirty="0" smtClean="0"/>
            </a:br>
            <a:endParaRPr lang="en-US" sz="2800" dirty="0" smtClean="0"/>
          </a:p>
          <a:p>
            <a:pPr marL="274320" indent="-274320" eaLnBrk="1" fontAlgn="auto" hangingPunct="1">
              <a:lnSpc>
                <a:spcPct val="120000"/>
              </a:lnSpc>
              <a:spcBef>
                <a:spcPts val="580"/>
              </a:spcBef>
              <a:spcAft>
                <a:spcPts val="600"/>
              </a:spcAft>
              <a:buFont typeface="Wingdings 2"/>
              <a:buChar char=""/>
              <a:defRPr/>
            </a:pPr>
            <a:r>
              <a:rPr lang="en-US" sz="2800" dirty="0" smtClean="0"/>
              <a:t>Common data collection methods: program records, hospital or health department statistics on behavior, diseases, disabilities, or deaths</a:t>
            </a:r>
            <a:endParaRPr lang="en-US" dirty="0"/>
          </a:p>
          <a:p>
            <a:pPr marL="274320" indent="-274320" algn="r" eaLnBrk="1" fontAlgn="auto" hangingPunct="1">
              <a:lnSpc>
                <a:spcPct val="90000"/>
              </a:lnSpc>
              <a:spcBef>
                <a:spcPts val="580"/>
              </a:spcBef>
              <a:spcAft>
                <a:spcPts val="0"/>
              </a:spcAft>
              <a:buFont typeface="Wingdings" pitchFamily="2" charset="2"/>
              <a:buNone/>
              <a:defRPr/>
            </a:pPr>
            <a:r>
              <a:rPr lang="en-US" sz="1900" i="1" dirty="0" smtClean="0"/>
              <a:t>From </a:t>
            </a:r>
            <a:r>
              <a:rPr lang="en-US" sz="1900" i="1" dirty="0"/>
              <a:t>McKenzie &amp; </a:t>
            </a:r>
            <a:r>
              <a:rPr lang="en-US" sz="1900" i="1" dirty="0" err="1"/>
              <a:t>Smeltzer</a:t>
            </a:r>
            <a:r>
              <a:rPr lang="en-US" sz="1900" i="1" dirty="0"/>
              <a:t>, </a:t>
            </a:r>
            <a:r>
              <a:rPr lang="en-US" sz="1900" i="1" dirty="0" smtClean="0"/>
              <a:t>1997</a:t>
            </a:r>
            <a:endParaRPr lang="en-US" sz="1900" i="1" dirty="0"/>
          </a:p>
        </p:txBody>
      </p:sp>
      <p:sp>
        <p:nvSpPr>
          <p:cNvPr id="4"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87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Effect transition="in" filter="blinds(horizontal)">
                                      <p:cBhvr>
                                        <p:cTn id="7" dur="500"/>
                                        <p:tgtEl>
                                          <p:spTgt spid="38502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5027">
                                            <p:txEl>
                                              <p:pRg st="1" end="1"/>
                                            </p:txEl>
                                          </p:spTgt>
                                        </p:tgtEl>
                                        <p:attrNameLst>
                                          <p:attrName>style.visibility</p:attrName>
                                        </p:attrNameLst>
                                      </p:cBhvr>
                                      <p:to>
                                        <p:strVal val="visible"/>
                                      </p:to>
                                    </p:set>
                                    <p:animEffect transition="in" filter="blinds(horizontal)">
                                      <p:cBhvr>
                                        <p:cTn id="10" dur="500"/>
                                        <p:tgtEl>
                                          <p:spTgt spid="38502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85027">
                                            <p:txEl>
                                              <p:pRg st="3" end="3"/>
                                            </p:txEl>
                                          </p:spTgt>
                                        </p:tgtEl>
                                        <p:attrNameLst>
                                          <p:attrName>style.visibility</p:attrName>
                                        </p:attrNameLst>
                                      </p:cBhvr>
                                      <p:to>
                                        <p:strVal val="visible"/>
                                      </p:to>
                                    </p:set>
                                    <p:animEffect transition="in" filter="blinds(horizontal)">
                                      <p:cBhvr>
                                        <p:cTn id="13" dur="500"/>
                                        <p:tgtEl>
                                          <p:spTgt spid="38502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85027">
                                            <p:txEl>
                                              <p:pRg st="4" end="4"/>
                                            </p:txEl>
                                          </p:spTgt>
                                        </p:tgtEl>
                                        <p:attrNameLst>
                                          <p:attrName>style.visibility</p:attrName>
                                        </p:attrNameLst>
                                      </p:cBhvr>
                                      <p:to>
                                        <p:strVal val="visible"/>
                                      </p:to>
                                    </p:set>
                                    <p:animEffect transition="in" filter="blinds(horizontal)">
                                      <p:cBhvr>
                                        <p:cTn id="16" dur="500"/>
                                        <p:tgtEl>
                                          <p:spTgt spid="3850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fontAlgn="auto" hangingPunct="1">
              <a:spcAft>
                <a:spcPts val="0"/>
              </a:spcAft>
              <a:defRPr/>
            </a:pPr>
            <a:r>
              <a:rPr lang="en-US" b="1" smtClean="0"/>
              <a:t>Example of Evaluation Data</a:t>
            </a:r>
          </a:p>
        </p:txBody>
      </p:sp>
      <p:sp>
        <p:nvSpPr>
          <p:cNvPr id="93187" name="Rectangle 3"/>
          <p:cNvSpPr>
            <a:spLocks noChangeArrowheads="1"/>
          </p:cNvSpPr>
          <p:nvPr/>
        </p:nvSpPr>
        <p:spPr bwMode="auto">
          <a:xfrm>
            <a:off x="838200" y="1600200"/>
            <a:ext cx="3657600" cy="3886200"/>
          </a:xfrm>
          <a:prstGeom prst="rect">
            <a:avLst/>
          </a:prstGeom>
          <a:solidFill>
            <a:schemeClr val="bg1">
              <a:lumMod val="85000"/>
            </a:schemeClr>
          </a:solidFill>
          <a:ln w="9525">
            <a:noFill/>
            <a:miter lim="800000"/>
            <a:headEnd/>
            <a:tailEnd/>
          </a:ln>
          <a:effectLst>
            <a:prstShdw prst="shdw13" dist="53882" dir="13500000">
              <a:schemeClr val="bg2">
                <a:alpha val="50000"/>
              </a:schemeClr>
            </a:prstShdw>
          </a:effectLst>
        </p:spPr>
        <p:txBody>
          <a:bodyPr wrap="none" anchor="ctr"/>
          <a:lstStyle/>
          <a:p>
            <a:pPr algn="ctr" fontAlgn="auto">
              <a:spcBef>
                <a:spcPts val="0"/>
              </a:spcBef>
              <a:spcAft>
                <a:spcPts val="0"/>
              </a:spcAft>
              <a:defRPr/>
            </a:pPr>
            <a:endParaRPr lang="en-US">
              <a:solidFill>
                <a:srgbClr val="AFBF39"/>
              </a:solidFill>
              <a:latin typeface="+mn-lt"/>
            </a:endParaRPr>
          </a:p>
        </p:txBody>
      </p:sp>
      <p:sp>
        <p:nvSpPr>
          <p:cNvPr id="93188" name="Rectangle 4"/>
          <p:cNvSpPr>
            <a:spLocks noChangeArrowheads="1"/>
          </p:cNvSpPr>
          <p:nvPr/>
        </p:nvSpPr>
        <p:spPr bwMode="auto">
          <a:xfrm>
            <a:off x="4953000" y="1600200"/>
            <a:ext cx="3733800" cy="3886200"/>
          </a:xfrm>
          <a:prstGeom prst="rect">
            <a:avLst/>
          </a:prstGeom>
          <a:solidFill>
            <a:schemeClr val="bg1">
              <a:lumMod val="85000"/>
            </a:schemeClr>
          </a:solidFill>
          <a:ln w="9525">
            <a:noFill/>
            <a:miter lim="800000"/>
            <a:headEnd/>
            <a:tailEnd/>
          </a:ln>
          <a:effectLst>
            <a:prstShdw prst="shdw13" dist="53882" dir="13500000">
              <a:schemeClr val="bg2">
                <a:alpha val="50000"/>
              </a:schemeClr>
            </a:prstShdw>
          </a:effectLst>
        </p:spPr>
        <p:txBody>
          <a:bodyPr wrap="none" anchor="ctr"/>
          <a:lstStyle/>
          <a:p>
            <a:pPr algn="ctr" fontAlgn="auto">
              <a:spcBef>
                <a:spcPts val="0"/>
              </a:spcBef>
              <a:spcAft>
                <a:spcPts val="0"/>
              </a:spcAft>
              <a:defRPr/>
            </a:pPr>
            <a:endParaRPr lang="en-US">
              <a:solidFill>
                <a:srgbClr val="AFBF39"/>
              </a:solidFill>
              <a:latin typeface="+mn-lt"/>
            </a:endParaRPr>
          </a:p>
        </p:txBody>
      </p:sp>
      <p:sp>
        <p:nvSpPr>
          <p:cNvPr id="52228" name="Text Box 5"/>
          <p:cNvSpPr txBox="1">
            <a:spLocks noChangeArrowheads="1"/>
          </p:cNvSpPr>
          <p:nvPr/>
        </p:nvSpPr>
        <p:spPr bwMode="auto">
          <a:xfrm>
            <a:off x="609600" y="1676400"/>
            <a:ext cx="3962400" cy="3292475"/>
          </a:xfrm>
          <a:prstGeom prst="rect">
            <a:avLst/>
          </a:prstGeom>
          <a:noFill/>
          <a:ln w="9525">
            <a:noFill/>
            <a:miter lim="800000"/>
            <a:headEnd/>
            <a:tailEnd/>
          </a:ln>
        </p:spPr>
        <p:txBody>
          <a:bodyPr>
            <a:spAutoFit/>
          </a:bodyPr>
          <a:lstStyle/>
          <a:p>
            <a:pPr marL="461963" lvl="1" indent="-177800"/>
            <a:r>
              <a:rPr lang="en-US" sz="1600" b="1" dirty="0">
                <a:solidFill>
                  <a:srgbClr val="000000"/>
                </a:solidFill>
                <a:latin typeface="Trebuchet MS" pitchFamily="34" charset="0"/>
              </a:rPr>
              <a:t>Sample process evaluation data include:</a:t>
            </a:r>
            <a:r>
              <a:rPr lang="en-US" sz="1600" dirty="0">
                <a:solidFill>
                  <a:srgbClr val="000000"/>
                </a:solidFill>
                <a:latin typeface="Trebuchet MS" pitchFamily="34" charset="0"/>
              </a:rPr>
              <a:t> </a:t>
            </a:r>
          </a:p>
          <a:p>
            <a:pPr marL="461963" lvl="1" indent="-177800"/>
            <a:endParaRPr lang="en-US" sz="1600" i="1" dirty="0">
              <a:solidFill>
                <a:srgbClr val="000000"/>
              </a:solidFill>
              <a:latin typeface="Trebuchet MS" pitchFamily="34" charset="0"/>
            </a:endParaRPr>
          </a:p>
          <a:p>
            <a:pPr marL="461963" lvl="1" indent="-177800">
              <a:buClr>
                <a:srgbClr val="009DD9"/>
              </a:buClr>
              <a:buFont typeface="Wingdings" pitchFamily="2" charset="2"/>
              <a:buChar char="§"/>
            </a:pPr>
            <a:r>
              <a:rPr lang="en-US" sz="1600" dirty="0">
                <a:solidFill>
                  <a:srgbClr val="000000"/>
                </a:solidFill>
                <a:latin typeface="Trebuchet MS" pitchFamily="34" charset="0"/>
              </a:rPr>
              <a:t>meeting of all of the process tasks you planned</a:t>
            </a:r>
          </a:p>
          <a:p>
            <a:pPr marL="461963" lvl="1" indent="-177800">
              <a:buClr>
                <a:srgbClr val="009DD9"/>
              </a:buClr>
              <a:buFont typeface="Wingdings" pitchFamily="2" charset="2"/>
              <a:buChar char="§"/>
            </a:pPr>
            <a:r>
              <a:rPr lang="en-US" sz="1600" dirty="0">
                <a:solidFill>
                  <a:srgbClr val="000000"/>
                </a:solidFill>
                <a:latin typeface="Trebuchet MS" pitchFamily="34" charset="0"/>
              </a:rPr>
              <a:t>number of participants</a:t>
            </a:r>
          </a:p>
          <a:p>
            <a:pPr marL="461963" lvl="1" indent="-177800">
              <a:buClr>
                <a:srgbClr val="009DD9"/>
              </a:buClr>
              <a:buFont typeface="Wingdings" pitchFamily="2" charset="2"/>
              <a:buChar char="§"/>
            </a:pPr>
            <a:r>
              <a:rPr lang="en-US" sz="1600" dirty="0">
                <a:solidFill>
                  <a:srgbClr val="000000"/>
                </a:solidFill>
                <a:latin typeface="Trebuchet MS" pitchFamily="34" charset="0"/>
              </a:rPr>
              <a:t>number of workshops on healthy eating conducted by your church</a:t>
            </a:r>
          </a:p>
          <a:p>
            <a:pPr marL="461963" lvl="1" indent="-177800">
              <a:buClr>
                <a:srgbClr val="009DD9"/>
              </a:buClr>
              <a:buFont typeface="Wingdings" pitchFamily="2" charset="2"/>
              <a:buChar char="§"/>
            </a:pPr>
            <a:r>
              <a:rPr lang="en-US" sz="1600" dirty="0">
                <a:solidFill>
                  <a:srgbClr val="000000"/>
                </a:solidFill>
                <a:latin typeface="Trebuchet MS" pitchFamily="34" charset="0"/>
              </a:rPr>
              <a:t>number of peer educator sessions done</a:t>
            </a:r>
          </a:p>
          <a:p>
            <a:pPr marL="461963" lvl="1" indent="-177800">
              <a:buClr>
                <a:srgbClr val="009DD9"/>
              </a:buClr>
              <a:buFont typeface="Wingdings" pitchFamily="2" charset="2"/>
              <a:buChar char="§"/>
            </a:pPr>
            <a:r>
              <a:rPr lang="en-US" sz="1600" dirty="0">
                <a:solidFill>
                  <a:srgbClr val="000000"/>
                </a:solidFill>
                <a:latin typeface="Trebuchet MS" pitchFamily="34" charset="0"/>
              </a:rPr>
              <a:t>overall satisfaction with the program</a:t>
            </a:r>
            <a:endParaRPr lang="en-US" sz="1600" i="1" dirty="0">
              <a:solidFill>
                <a:srgbClr val="000000"/>
              </a:solidFill>
              <a:latin typeface="Trebuchet MS" pitchFamily="34" charset="0"/>
            </a:endParaRPr>
          </a:p>
          <a:p>
            <a:pPr marL="169863"/>
            <a:endParaRPr lang="en-US" sz="1600" i="1" dirty="0">
              <a:solidFill>
                <a:srgbClr val="000000"/>
              </a:solidFill>
              <a:latin typeface="Trebuchet MS" pitchFamily="34" charset="0"/>
            </a:endParaRPr>
          </a:p>
        </p:txBody>
      </p:sp>
      <p:sp>
        <p:nvSpPr>
          <p:cNvPr id="52229" name="Text Box 6"/>
          <p:cNvSpPr txBox="1">
            <a:spLocks noChangeArrowheads="1"/>
          </p:cNvSpPr>
          <p:nvPr/>
        </p:nvSpPr>
        <p:spPr bwMode="auto">
          <a:xfrm>
            <a:off x="4876800" y="1676400"/>
            <a:ext cx="3810000" cy="4003675"/>
          </a:xfrm>
          <a:prstGeom prst="rect">
            <a:avLst/>
          </a:prstGeom>
          <a:noFill/>
          <a:ln w="9525">
            <a:noFill/>
            <a:miter lim="800000"/>
            <a:headEnd/>
            <a:tailEnd/>
          </a:ln>
        </p:spPr>
        <p:txBody>
          <a:bodyPr>
            <a:spAutoFit/>
          </a:bodyPr>
          <a:lstStyle/>
          <a:p>
            <a:pPr marL="461963" lvl="1" indent="-177800"/>
            <a:r>
              <a:rPr lang="en-US" sz="1600" b="1" dirty="0">
                <a:solidFill>
                  <a:srgbClr val="000000"/>
                </a:solidFill>
                <a:latin typeface="Trebuchet MS" pitchFamily="34" charset="0"/>
              </a:rPr>
              <a:t>Sample short-term outcome evaluation data include:</a:t>
            </a:r>
            <a:r>
              <a:rPr lang="en-US" sz="1600" dirty="0">
                <a:solidFill>
                  <a:srgbClr val="000000"/>
                </a:solidFill>
                <a:latin typeface="Trebuchet MS" pitchFamily="34" charset="0"/>
              </a:rPr>
              <a:t> </a:t>
            </a:r>
          </a:p>
          <a:p>
            <a:pPr marL="461963" lvl="1" indent="-177800"/>
            <a:endParaRPr lang="en-US" sz="1600" i="1" dirty="0">
              <a:solidFill>
                <a:srgbClr val="000000"/>
              </a:solidFill>
              <a:latin typeface="Trebuchet MS" pitchFamily="34" charset="0"/>
            </a:endParaRPr>
          </a:p>
          <a:p>
            <a:pPr marL="461963" lvl="1" indent="-177800">
              <a:buClr>
                <a:srgbClr val="009DD9"/>
              </a:buClr>
              <a:buFont typeface="Wingdings" pitchFamily="2" charset="2"/>
              <a:buChar char="§"/>
            </a:pPr>
            <a:r>
              <a:rPr lang="en-US" sz="1600" dirty="0">
                <a:solidFill>
                  <a:srgbClr val="000000"/>
                </a:solidFill>
                <a:latin typeface="Trebuchet MS" pitchFamily="34" charset="0"/>
              </a:rPr>
              <a:t>increase in knowledge about risk factors for breast cancer</a:t>
            </a:r>
            <a:br>
              <a:rPr lang="en-US" sz="1600" dirty="0">
                <a:solidFill>
                  <a:srgbClr val="000000"/>
                </a:solidFill>
                <a:latin typeface="Trebuchet MS" pitchFamily="34" charset="0"/>
              </a:rPr>
            </a:br>
            <a:endParaRPr lang="en-US" sz="1600" dirty="0">
              <a:solidFill>
                <a:srgbClr val="000000"/>
              </a:solidFill>
              <a:latin typeface="Trebuchet MS" pitchFamily="34" charset="0"/>
            </a:endParaRPr>
          </a:p>
          <a:p>
            <a:pPr marL="461963" lvl="1" indent="-177800">
              <a:buClr>
                <a:srgbClr val="009DD9"/>
              </a:buClr>
              <a:buFont typeface="Wingdings" pitchFamily="2" charset="2"/>
              <a:buChar char="§"/>
            </a:pPr>
            <a:r>
              <a:rPr lang="en-US" sz="1600" dirty="0">
                <a:solidFill>
                  <a:srgbClr val="000000"/>
                </a:solidFill>
                <a:latin typeface="Trebuchet MS" pitchFamily="34" charset="0"/>
              </a:rPr>
              <a:t>behavior (i.e., exercise for 30 minutes 5 days per week, eating fruits and vegetables, women who get a mammography)</a:t>
            </a:r>
            <a:br>
              <a:rPr lang="en-US" sz="1600" dirty="0">
                <a:solidFill>
                  <a:srgbClr val="000000"/>
                </a:solidFill>
                <a:latin typeface="Trebuchet MS" pitchFamily="34" charset="0"/>
              </a:rPr>
            </a:br>
            <a:endParaRPr lang="en-US" sz="1600" dirty="0">
              <a:solidFill>
                <a:srgbClr val="000000"/>
              </a:solidFill>
              <a:latin typeface="Trebuchet MS" pitchFamily="34" charset="0"/>
            </a:endParaRPr>
          </a:p>
          <a:p>
            <a:pPr marL="461963" lvl="1" indent="-177800">
              <a:buClr>
                <a:srgbClr val="009DD9"/>
              </a:buClr>
              <a:buFont typeface="Wingdings" pitchFamily="2" charset="2"/>
              <a:buChar char="§"/>
            </a:pPr>
            <a:r>
              <a:rPr lang="en-US" sz="1600" dirty="0">
                <a:solidFill>
                  <a:srgbClr val="000000"/>
                </a:solidFill>
                <a:latin typeface="Trebuchet MS" pitchFamily="34" charset="0"/>
              </a:rPr>
              <a:t>new policy to have healthy foods at worksite events</a:t>
            </a:r>
          </a:p>
          <a:p>
            <a:pPr marL="461963" lvl="1" indent="-177800">
              <a:buFont typeface="Wingdings" pitchFamily="2" charset="2"/>
              <a:buChar char="§"/>
            </a:pPr>
            <a:endParaRPr lang="en-US" sz="1600" i="1" dirty="0">
              <a:solidFill>
                <a:srgbClr val="000000"/>
              </a:solidFill>
              <a:latin typeface="Trebuchet MS" pitchFamily="34" charset="0"/>
            </a:endParaRPr>
          </a:p>
          <a:p>
            <a:pPr marL="461963" lvl="1" indent="-177800"/>
            <a:endParaRPr lang="en-US" sz="1600" i="1" dirty="0">
              <a:solidFill>
                <a:srgbClr val="000000"/>
              </a:solidFill>
              <a:latin typeface="Trebuchet MS" pitchFamily="34" charset="0"/>
            </a:endParaRPr>
          </a:p>
          <a:p>
            <a:pPr marL="169863"/>
            <a:endParaRPr lang="en-US" sz="1600" i="1" dirty="0">
              <a:solidFill>
                <a:srgbClr val="000000"/>
              </a:solidFill>
              <a:latin typeface="Trebuchet MS" pitchFamily="34" charset="0"/>
            </a:endParaRPr>
          </a:p>
        </p:txBody>
      </p:sp>
      <p:sp>
        <p:nvSpPr>
          <p:cNvPr id="7"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88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8">
                                            <p:txEl>
                                              <p:pRg st="2" end="2"/>
                                            </p:txEl>
                                          </p:spTgt>
                                        </p:tgtEl>
                                        <p:attrNameLst>
                                          <p:attrName>style.visibility</p:attrName>
                                        </p:attrNameLst>
                                      </p:cBhvr>
                                      <p:to>
                                        <p:strVal val="visible"/>
                                      </p:to>
                                    </p:set>
                                    <p:anim calcmode="lin" valueType="num">
                                      <p:cBhvr additive="base">
                                        <p:cTn id="7" dur="500" fill="hold"/>
                                        <p:tgtEl>
                                          <p:spTgt spid="5222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228">
                                            <p:txEl>
                                              <p:pRg st="3" end="3"/>
                                            </p:txEl>
                                          </p:spTgt>
                                        </p:tgtEl>
                                        <p:attrNameLst>
                                          <p:attrName>style.visibility</p:attrName>
                                        </p:attrNameLst>
                                      </p:cBhvr>
                                      <p:to>
                                        <p:strVal val="visible"/>
                                      </p:to>
                                    </p:set>
                                    <p:anim calcmode="lin" valueType="num">
                                      <p:cBhvr additive="base">
                                        <p:cTn id="13" dur="500" fill="hold"/>
                                        <p:tgtEl>
                                          <p:spTgt spid="5222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22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2228">
                                            <p:txEl>
                                              <p:pRg st="4" end="4"/>
                                            </p:txEl>
                                          </p:spTgt>
                                        </p:tgtEl>
                                        <p:attrNameLst>
                                          <p:attrName>style.visibility</p:attrName>
                                        </p:attrNameLst>
                                      </p:cBhvr>
                                      <p:to>
                                        <p:strVal val="visible"/>
                                      </p:to>
                                    </p:set>
                                    <p:anim calcmode="lin" valueType="num">
                                      <p:cBhvr additive="base">
                                        <p:cTn id="19" dur="500" fill="hold"/>
                                        <p:tgtEl>
                                          <p:spTgt spid="5222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22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2228">
                                            <p:txEl>
                                              <p:pRg st="5" end="5"/>
                                            </p:txEl>
                                          </p:spTgt>
                                        </p:tgtEl>
                                        <p:attrNameLst>
                                          <p:attrName>style.visibility</p:attrName>
                                        </p:attrNameLst>
                                      </p:cBhvr>
                                      <p:to>
                                        <p:strVal val="visible"/>
                                      </p:to>
                                    </p:set>
                                    <p:anim calcmode="lin" valueType="num">
                                      <p:cBhvr additive="base">
                                        <p:cTn id="25" dur="500" fill="hold"/>
                                        <p:tgtEl>
                                          <p:spTgt spid="5222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222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228">
                                            <p:txEl>
                                              <p:pRg st="6" end="6"/>
                                            </p:txEl>
                                          </p:spTgt>
                                        </p:tgtEl>
                                        <p:attrNameLst>
                                          <p:attrName>style.visibility</p:attrName>
                                        </p:attrNameLst>
                                      </p:cBhvr>
                                      <p:to>
                                        <p:strVal val="visible"/>
                                      </p:to>
                                    </p:set>
                                    <p:anim calcmode="lin" valueType="num">
                                      <p:cBhvr additive="base">
                                        <p:cTn id="31" dur="500" fill="hold"/>
                                        <p:tgtEl>
                                          <p:spTgt spid="5222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22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2229">
                                            <p:txEl>
                                              <p:pRg st="2" end="2"/>
                                            </p:txEl>
                                          </p:spTgt>
                                        </p:tgtEl>
                                        <p:attrNameLst>
                                          <p:attrName>style.visibility</p:attrName>
                                        </p:attrNameLst>
                                      </p:cBhvr>
                                      <p:to>
                                        <p:strVal val="visible"/>
                                      </p:to>
                                    </p:set>
                                    <p:anim calcmode="lin" valueType="num">
                                      <p:cBhvr additive="base">
                                        <p:cTn id="37" dur="500" fill="hold"/>
                                        <p:tgtEl>
                                          <p:spTgt spid="52229">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22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2229">
                                            <p:txEl>
                                              <p:pRg st="3" end="3"/>
                                            </p:txEl>
                                          </p:spTgt>
                                        </p:tgtEl>
                                        <p:attrNameLst>
                                          <p:attrName>style.visibility</p:attrName>
                                        </p:attrNameLst>
                                      </p:cBhvr>
                                      <p:to>
                                        <p:strVal val="visible"/>
                                      </p:to>
                                    </p:set>
                                    <p:anim calcmode="lin" valueType="num">
                                      <p:cBhvr additive="base">
                                        <p:cTn id="43" dur="500" fill="hold"/>
                                        <p:tgtEl>
                                          <p:spTgt spid="52229">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22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2229">
                                            <p:txEl>
                                              <p:pRg st="4" end="4"/>
                                            </p:txEl>
                                          </p:spTgt>
                                        </p:tgtEl>
                                        <p:attrNameLst>
                                          <p:attrName>style.visibility</p:attrName>
                                        </p:attrNameLst>
                                      </p:cBhvr>
                                      <p:to>
                                        <p:strVal val="visible"/>
                                      </p:to>
                                    </p:set>
                                    <p:anim calcmode="lin" valueType="num">
                                      <p:cBhvr additive="base">
                                        <p:cTn id="49" dur="500" fill="hold"/>
                                        <p:tgtEl>
                                          <p:spTgt spid="52229">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222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152400"/>
            <a:ext cx="8229600" cy="560388"/>
          </a:xfrm>
        </p:spPr>
        <p:txBody>
          <a:bodyPr/>
          <a:lstStyle/>
          <a:p>
            <a:pPr algn="ctr" eaLnBrk="1" fontAlgn="auto" hangingPunct="1">
              <a:spcAft>
                <a:spcPts val="0"/>
              </a:spcAft>
              <a:defRPr/>
            </a:pPr>
            <a:r>
              <a:rPr lang="en-US" sz="2400" b="1" dirty="0" smtClean="0"/>
              <a:t>Body &amp; Soul Replication Evaluation Methods</a:t>
            </a:r>
          </a:p>
        </p:txBody>
      </p:sp>
      <p:graphicFrame>
        <p:nvGraphicFramePr>
          <p:cNvPr id="46083" name="Group 3"/>
          <p:cNvGraphicFramePr>
            <a:graphicFrameLocks noGrp="1"/>
          </p:cNvGraphicFramePr>
          <p:nvPr>
            <p:ph type="tbl" idx="1"/>
          </p:nvPr>
        </p:nvGraphicFramePr>
        <p:xfrm>
          <a:off x="304800" y="865188"/>
          <a:ext cx="8686800" cy="5733733"/>
        </p:xfrm>
        <a:graphic>
          <a:graphicData uri="http://schemas.openxmlformats.org/drawingml/2006/table">
            <a:tbl>
              <a:tblPr/>
              <a:tblGrid>
                <a:gridCol w="1447800"/>
                <a:gridCol w="2384425"/>
                <a:gridCol w="1916113"/>
                <a:gridCol w="2938462"/>
              </a:tblGrid>
              <a:tr h="7350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700" b="1" i="0" u="none" strike="noStrike" cap="none" normalizeH="0" baseline="0" dirty="0" smtClean="0">
                          <a:ln>
                            <a:noFill/>
                          </a:ln>
                          <a:solidFill>
                            <a:schemeClr val="tx1"/>
                          </a:solidFill>
                          <a:effectLst/>
                          <a:latin typeface="Arial" charset="0"/>
                        </a:rPr>
                        <a:t>Type of Evaluation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700" b="1" i="0" u="none" strike="noStrike" cap="none" normalizeH="0" baseline="0" dirty="0" smtClean="0">
                          <a:ln>
                            <a:noFill/>
                          </a:ln>
                          <a:solidFill>
                            <a:schemeClr val="tx1"/>
                          </a:solidFill>
                          <a:effectLst/>
                          <a:latin typeface="Arial" charset="0"/>
                        </a:rPr>
                        <a:t>Evaluation Question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700" b="1" i="0" u="none" strike="noStrike" cap="none" normalizeH="0" baseline="0" dirty="0" smtClean="0">
                          <a:ln>
                            <a:noFill/>
                          </a:ln>
                          <a:solidFill>
                            <a:schemeClr val="tx1"/>
                          </a:solidFill>
                          <a:effectLst/>
                          <a:latin typeface="Arial" charset="0"/>
                        </a:rPr>
                        <a:t>Data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700" b="1" i="0" u="none" strike="noStrike" cap="none" normalizeH="0" baseline="0" dirty="0" smtClean="0">
                          <a:ln>
                            <a:noFill/>
                          </a:ln>
                          <a:solidFill>
                            <a:schemeClr val="tx1"/>
                          </a:solidFill>
                          <a:effectLst/>
                          <a:latin typeface="Arial" charset="0"/>
                        </a:rPr>
                        <a:t>Data Collection</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700" b="1" i="0" u="none" strike="noStrike" cap="none" normalizeH="0" baseline="0" dirty="0" smtClean="0">
                          <a:ln>
                            <a:noFill/>
                          </a:ln>
                          <a:solidFill>
                            <a:schemeClr val="tx1"/>
                          </a:solidFill>
                          <a:effectLst/>
                          <a:latin typeface="Arial" charset="0"/>
                        </a:rPr>
                        <a:t>Method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82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1" i="0" u="none" strike="noStrike" cap="none" normalizeH="0" baseline="0" dirty="0" smtClean="0">
                          <a:ln>
                            <a:noFill/>
                          </a:ln>
                          <a:solidFill>
                            <a:schemeClr val="tx1"/>
                          </a:solidFill>
                          <a:effectLst/>
                          <a:latin typeface="Arial" charset="0"/>
                        </a:rPr>
                        <a:t>Process Evaluation</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500" b="1"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How many people participated in the program? (reach)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Number of participants by session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Session sign in sheet</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5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06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1" i="0" u="none" strike="noStrike" cap="none" normalizeH="0" baseline="0" dirty="0" smtClean="0">
                          <a:ln>
                            <a:noFill/>
                          </a:ln>
                          <a:solidFill>
                            <a:schemeClr val="tx1"/>
                          </a:solidFill>
                          <a:effectLst/>
                          <a:latin typeface="Arial" charset="0"/>
                        </a:rPr>
                        <a:t>Process Evaluation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Were all 4 core elements of the program implemented? (fidelity)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9538" marR="0" lvl="0" indent="-109538" algn="l" defTabSz="914400" rtl="0" eaLnBrk="1" fontAlgn="base" latinLnBrk="0" hangingPunct="1">
                        <a:lnSpc>
                          <a:spcPct val="100000"/>
                        </a:lnSpc>
                        <a:spcBef>
                          <a:spcPct val="20000"/>
                        </a:spcBef>
                        <a:spcAft>
                          <a:spcPct val="0"/>
                        </a:spcAft>
                        <a:buClr>
                          <a:schemeClr val="accent1"/>
                        </a:buClr>
                        <a:buSzPct val="65000"/>
                        <a:buFont typeface="Wingdings" pitchFamily="2" charset="2"/>
                        <a:buAutoNum type="arabicPeriod"/>
                        <a:tabLst/>
                      </a:pPr>
                      <a:r>
                        <a:rPr kumimoji="0" lang="en-US" sz="1500" b="0" i="0" u="none" strike="noStrike" cap="none" normalizeH="0" baseline="0" dirty="0" smtClean="0">
                          <a:ln>
                            <a:noFill/>
                          </a:ln>
                          <a:solidFill>
                            <a:schemeClr val="tx1"/>
                          </a:solidFill>
                          <a:effectLst/>
                          <a:latin typeface="Arial" charset="0"/>
                        </a:rPr>
                        <a:t>Pastor involved</a:t>
                      </a:r>
                    </a:p>
                    <a:p>
                      <a:pPr marL="109538" marR="0" lvl="0" indent="-109538" algn="l" defTabSz="914400" rtl="0" eaLnBrk="1" fontAlgn="base" latinLnBrk="0" hangingPunct="1">
                        <a:lnSpc>
                          <a:spcPct val="100000"/>
                        </a:lnSpc>
                        <a:spcBef>
                          <a:spcPct val="20000"/>
                        </a:spcBef>
                        <a:spcAft>
                          <a:spcPct val="0"/>
                        </a:spcAft>
                        <a:buClr>
                          <a:schemeClr val="accent1"/>
                        </a:buClr>
                        <a:buSzPct val="65000"/>
                        <a:buFont typeface="Wingdings" pitchFamily="2" charset="2"/>
                        <a:buAutoNum type="arabicPeriod"/>
                        <a:tabLst/>
                      </a:pPr>
                      <a:r>
                        <a:rPr kumimoji="0" lang="en-US" sz="1500" b="0" i="0" u="none" strike="noStrike" cap="none" normalizeH="0" baseline="0" dirty="0" smtClean="0">
                          <a:ln>
                            <a:noFill/>
                          </a:ln>
                          <a:solidFill>
                            <a:schemeClr val="tx1"/>
                          </a:solidFill>
                          <a:effectLst/>
                          <a:latin typeface="Arial" charset="0"/>
                        </a:rPr>
                        <a:t>Church activity</a:t>
                      </a:r>
                    </a:p>
                    <a:p>
                      <a:pPr marL="109538" marR="0" lvl="0" indent="-109538" algn="l" defTabSz="914400" rtl="0" eaLnBrk="1" fontAlgn="base" latinLnBrk="0" hangingPunct="1">
                        <a:lnSpc>
                          <a:spcPct val="100000"/>
                        </a:lnSpc>
                        <a:spcBef>
                          <a:spcPct val="20000"/>
                        </a:spcBef>
                        <a:spcAft>
                          <a:spcPct val="0"/>
                        </a:spcAft>
                        <a:buClr>
                          <a:schemeClr val="accent1"/>
                        </a:buClr>
                        <a:buSzPct val="65000"/>
                        <a:buFont typeface="Wingdings" pitchFamily="2" charset="2"/>
                        <a:buAutoNum type="arabicPeriod"/>
                        <a:tabLst/>
                      </a:pPr>
                      <a:r>
                        <a:rPr kumimoji="0" lang="en-US" sz="1500" b="0" i="0" u="none" strike="noStrike" cap="none" normalizeH="0" baseline="0" dirty="0" smtClean="0">
                          <a:ln>
                            <a:noFill/>
                          </a:ln>
                          <a:solidFill>
                            <a:schemeClr val="tx1"/>
                          </a:solidFill>
                          <a:effectLst/>
                          <a:latin typeface="Arial" charset="0"/>
                        </a:rPr>
                        <a:t>Church environment</a:t>
                      </a:r>
                    </a:p>
                    <a:p>
                      <a:pPr marL="109538" marR="0" lvl="0" indent="-109538" algn="l" defTabSz="914400" rtl="0" eaLnBrk="1" fontAlgn="base" latinLnBrk="0" hangingPunct="1">
                        <a:lnSpc>
                          <a:spcPct val="100000"/>
                        </a:lnSpc>
                        <a:spcBef>
                          <a:spcPct val="20000"/>
                        </a:spcBef>
                        <a:spcAft>
                          <a:spcPct val="0"/>
                        </a:spcAft>
                        <a:buClr>
                          <a:schemeClr val="accent1"/>
                        </a:buClr>
                        <a:buSzPct val="65000"/>
                        <a:buFont typeface="Wingdings" pitchFamily="2" charset="2"/>
                        <a:buAutoNum type="arabicPeriod"/>
                        <a:tabLst/>
                      </a:pPr>
                      <a:r>
                        <a:rPr kumimoji="0" lang="en-US" sz="1500" b="0" i="0" u="none" strike="noStrike" cap="none" normalizeH="0" baseline="0" dirty="0" smtClean="0">
                          <a:ln>
                            <a:noFill/>
                          </a:ln>
                          <a:solidFill>
                            <a:schemeClr val="tx1"/>
                          </a:solidFill>
                          <a:effectLst/>
                          <a:latin typeface="Arial" charset="0"/>
                        </a:rPr>
                        <a:t>Peer education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Activity log of events in each core element (date, event, description, participants, etc.)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327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1" i="0" u="none" strike="noStrike" cap="none" normalizeH="0" baseline="0" dirty="0" smtClean="0">
                          <a:ln>
                            <a:noFill/>
                          </a:ln>
                          <a:solidFill>
                            <a:schemeClr val="tx1"/>
                          </a:solidFill>
                          <a:effectLst/>
                          <a:latin typeface="Arial" charset="0"/>
                        </a:rPr>
                        <a:t>Process Evaluation</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5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500" b="1"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What was the reaction to the program?</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What program materials were adapted?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Satisfaction, attitudes about program</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Summary of adaptations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Participant survey (after the program)</a:t>
                      </a:r>
                      <a:br>
                        <a:rPr kumimoji="0" lang="en-US" sz="1500" b="0" i="0" u="none" strike="noStrike" cap="none" normalizeH="0" baseline="0" dirty="0" smtClean="0">
                          <a:ln>
                            <a:noFill/>
                          </a:ln>
                          <a:solidFill>
                            <a:schemeClr val="tx1"/>
                          </a:solidFill>
                          <a:effectLst/>
                          <a:latin typeface="Arial" charset="0"/>
                        </a:rPr>
                      </a:br>
                      <a:endParaRPr kumimoji="0" lang="en-US" sz="15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Staff logs and interviews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82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1" i="0" u="none" strike="noStrike" cap="none" normalizeH="0" baseline="0" dirty="0" smtClean="0">
                          <a:ln>
                            <a:noFill/>
                          </a:ln>
                          <a:solidFill>
                            <a:schemeClr val="tx1"/>
                          </a:solidFill>
                          <a:effectLst/>
                          <a:latin typeface="Arial" charset="0"/>
                        </a:rPr>
                        <a:t>Short term</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1" i="0" u="none" strike="noStrike" cap="none" normalizeH="0" baseline="0" dirty="0" smtClean="0">
                          <a:ln>
                            <a:noFill/>
                          </a:ln>
                          <a:solidFill>
                            <a:schemeClr val="tx1"/>
                          </a:solidFill>
                          <a:effectLst/>
                          <a:latin typeface="Arial" charset="0"/>
                        </a:rPr>
                        <a:t>Outcome</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1" i="0" u="none" strike="noStrike" cap="none" normalizeH="0" baseline="0" dirty="0" smtClean="0">
                          <a:ln>
                            <a:noFill/>
                          </a:ln>
                          <a:solidFill>
                            <a:schemeClr val="tx1"/>
                          </a:solidFill>
                          <a:effectLst/>
                          <a:latin typeface="Arial" charset="0"/>
                        </a:rPr>
                        <a:t>Evaluation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What changes in eating of fruits and vegetables have occurred?</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What changes in church policies for healthy eating have taken place?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Eating of fruits and vegetables</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Policies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Survey of participants (after the program) about healthy eating</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Review of church policy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Slide Number Placeholder 3"/>
          <p:cNvSpPr>
            <a:spLocks noGrp="1"/>
          </p:cNvSpPr>
          <p:nvPr>
            <p:ph type="sldNum" sz="quarter" idx="12"/>
          </p:nvPr>
        </p:nvSpPr>
        <p:spPr>
          <a:xfrm>
            <a:off x="0" y="6400800"/>
            <a:ext cx="457200" cy="457200"/>
          </a:xfrm>
        </p:spPr>
        <p:txBody>
          <a:bodyPr/>
          <a:lstStyle/>
          <a:p>
            <a:pPr>
              <a:defRPr/>
            </a:pPr>
            <a:fld id="{CCAF2308-9729-4BA0-BB1E-890EF0EC699A}" type="slidenum">
              <a:rPr lang="en-US"/>
              <a:pPr>
                <a:defRPr/>
              </a:pPr>
              <a:t>89</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858000" cy="838200"/>
          </a:xfrm>
        </p:spPr>
        <p:txBody>
          <a:bodyPr/>
          <a:lstStyle/>
          <a:p>
            <a:r>
              <a:rPr lang="en-US" b="1" dirty="0" smtClean="0"/>
              <a:t>Policy</a:t>
            </a:r>
            <a:endParaRPr lang="en-US" b="1" dirty="0"/>
          </a:p>
        </p:txBody>
      </p:sp>
      <p:sp>
        <p:nvSpPr>
          <p:cNvPr id="3" name="Content Placeholder 2"/>
          <p:cNvSpPr>
            <a:spLocks noGrp="1"/>
          </p:cNvSpPr>
          <p:nvPr>
            <p:ph idx="1"/>
          </p:nvPr>
        </p:nvSpPr>
        <p:spPr>
          <a:xfrm>
            <a:off x="457200" y="1143000"/>
            <a:ext cx="8229600" cy="4987925"/>
          </a:xfrm>
        </p:spPr>
        <p:txBody>
          <a:bodyPr/>
          <a:lstStyle/>
          <a:p>
            <a:r>
              <a:rPr lang="en-US" sz="2400" dirty="0" smtClean="0"/>
              <a:t>A system of laws, regulatory measures, courses of action, and funding priorities concerning a given topic</a:t>
            </a:r>
            <a:br>
              <a:rPr lang="en-US" sz="2400" dirty="0" smtClean="0"/>
            </a:br>
            <a:endParaRPr lang="en-US" sz="2400" dirty="0" smtClean="0"/>
          </a:p>
          <a:p>
            <a:pPr lvl="1"/>
            <a:r>
              <a:rPr lang="en-US" sz="2000" u="sng" dirty="0" smtClean="0"/>
              <a:t>P</a:t>
            </a:r>
            <a:r>
              <a:rPr lang="en-US" sz="2000" dirty="0" smtClean="0"/>
              <a:t>olicy: regulation set by government or local authorities (e.g., laws, ordinances)</a:t>
            </a:r>
            <a:br>
              <a:rPr lang="en-US" sz="2000" dirty="0" smtClean="0"/>
            </a:br>
            <a:endParaRPr lang="en-US" sz="2000" dirty="0" smtClean="0"/>
          </a:p>
          <a:p>
            <a:pPr lvl="1"/>
            <a:r>
              <a:rPr lang="en-US" sz="2000" b="1" u="sng" dirty="0" smtClean="0"/>
              <a:t>p</a:t>
            </a:r>
            <a:r>
              <a:rPr lang="en-US" sz="2000" dirty="0" smtClean="0"/>
              <a:t>olicy: organizational rule or regulation (e.g., worksite)</a:t>
            </a:r>
            <a:endParaRPr lang="en-US" sz="2000" dirty="0"/>
          </a:p>
        </p:txBody>
      </p:sp>
      <p:pic>
        <p:nvPicPr>
          <p:cNvPr id="3074" name="Picture 2" descr="C:\Documents and Settings\cescoff.000\Local Settings\Temporary Internet Files\Content.IE5\H4UGCHYM\MP900395954[1].jpg"/>
          <p:cNvPicPr>
            <a:picLocks noChangeAspect="1" noChangeArrowheads="1"/>
          </p:cNvPicPr>
          <p:nvPr/>
        </p:nvPicPr>
        <p:blipFill>
          <a:blip r:embed="rId3" cstate="print"/>
          <a:srcRect/>
          <a:stretch>
            <a:fillRect/>
          </a:stretch>
        </p:blipFill>
        <p:spPr bwMode="auto">
          <a:xfrm>
            <a:off x="1600200" y="3810000"/>
            <a:ext cx="2340864" cy="2340864"/>
          </a:xfrm>
          <a:prstGeom prst="rect">
            <a:avLst/>
          </a:prstGeom>
          <a:noFill/>
        </p:spPr>
      </p:pic>
      <p:pic>
        <p:nvPicPr>
          <p:cNvPr id="6" name="Picture 5" descr="cafeteria.jpg"/>
          <p:cNvPicPr>
            <a:picLocks noChangeAspect="1"/>
          </p:cNvPicPr>
          <p:nvPr/>
        </p:nvPicPr>
        <p:blipFill>
          <a:blip r:embed="rId4" cstate="print"/>
          <a:stretch>
            <a:fillRect/>
          </a:stretch>
        </p:blipFill>
        <p:spPr>
          <a:xfrm>
            <a:off x="4648200" y="3810000"/>
            <a:ext cx="3048000" cy="22860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p:txBody>
          <a:bodyPr/>
          <a:lstStyle/>
          <a:p>
            <a:pPr>
              <a:defRPr/>
            </a:pPr>
            <a:fld id="{BB2F7313-57C1-415C-9F06-8447793834E4}" type="slidenum">
              <a:rPr lang="en-US" altLang="en-US"/>
              <a:pPr>
                <a:defRPr/>
              </a:pPr>
              <a:t>90</a:t>
            </a:fld>
            <a:endParaRPr lang="en-US" altLang="en-US" dirty="0"/>
          </a:p>
        </p:txBody>
      </p:sp>
      <p:sp>
        <p:nvSpPr>
          <p:cNvPr id="96259" name="Rectangle 2"/>
          <p:cNvSpPr>
            <a:spLocks noGrp="1" noChangeArrowheads="1"/>
          </p:cNvSpPr>
          <p:nvPr>
            <p:ph type="title"/>
          </p:nvPr>
        </p:nvSpPr>
        <p:spPr/>
        <p:txBody>
          <a:bodyPr/>
          <a:lstStyle/>
          <a:p>
            <a:pPr eaLnBrk="1" fontAlgn="auto" hangingPunct="1">
              <a:spcAft>
                <a:spcPts val="0"/>
              </a:spcAft>
              <a:defRPr/>
            </a:pPr>
            <a:r>
              <a:rPr lang="en-US" b="1" smtClean="0"/>
              <a:t>Evaluating Adapted Programs</a:t>
            </a:r>
          </a:p>
        </p:txBody>
      </p:sp>
      <p:sp>
        <p:nvSpPr>
          <p:cNvPr id="56323" name="Rectangle 3"/>
          <p:cNvSpPr>
            <a:spLocks noGrp="1" noChangeArrowheads="1"/>
          </p:cNvSpPr>
          <p:nvPr>
            <p:ph type="body" idx="1"/>
          </p:nvPr>
        </p:nvSpPr>
        <p:spPr/>
        <p:txBody>
          <a:bodyPr/>
          <a:lstStyle/>
          <a:p>
            <a:pPr eaLnBrk="1" hangingPunct="1">
              <a:lnSpc>
                <a:spcPct val="90000"/>
              </a:lnSpc>
            </a:pPr>
            <a:r>
              <a:rPr lang="en-US" smtClean="0"/>
              <a:t>How was the original program evaluated?</a:t>
            </a:r>
          </a:p>
          <a:p>
            <a:pPr lvl="1" eaLnBrk="1" hangingPunct="1">
              <a:lnSpc>
                <a:spcPct val="90000"/>
              </a:lnSpc>
            </a:pPr>
            <a:r>
              <a:rPr lang="en-US" smtClean="0"/>
              <a:t>If original evaluation is poor, can it be improved?</a:t>
            </a:r>
          </a:p>
          <a:p>
            <a:pPr eaLnBrk="1" hangingPunct="1">
              <a:lnSpc>
                <a:spcPct val="90000"/>
              </a:lnSpc>
            </a:pPr>
            <a:endParaRPr lang="en-US" smtClean="0"/>
          </a:p>
          <a:p>
            <a:pPr eaLnBrk="1" hangingPunct="1">
              <a:lnSpc>
                <a:spcPct val="90000"/>
              </a:lnSpc>
            </a:pPr>
            <a:r>
              <a:rPr lang="en-US" smtClean="0"/>
              <a:t>How much have you adapted the program?</a:t>
            </a:r>
          </a:p>
          <a:p>
            <a:pPr lvl="1" eaLnBrk="1" hangingPunct="1">
              <a:lnSpc>
                <a:spcPct val="90000"/>
              </a:lnSpc>
            </a:pPr>
            <a:r>
              <a:rPr lang="en-US" smtClean="0"/>
              <a:t>The more you change the program, the more need for rigorous outcome evaluation</a:t>
            </a:r>
          </a:p>
          <a:p>
            <a:pPr eaLnBrk="1" hangingPunct="1">
              <a:lnSpc>
                <a:spcPct val="90000"/>
              </a:lnSpc>
            </a:pPr>
            <a:endParaRPr lang="en-US" smtClean="0"/>
          </a:p>
          <a:p>
            <a:pPr eaLnBrk="1" hangingPunct="1">
              <a:lnSpc>
                <a:spcPct val="90000"/>
              </a:lnSpc>
            </a:pPr>
            <a:r>
              <a:rPr lang="en-US" smtClean="0"/>
              <a:t>What is appropriate for your audience and your resources?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838200" y="914400"/>
            <a:ext cx="7467600" cy="762000"/>
          </a:xfrm>
        </p:spPr>
        <p:txBody>
          <a:bodyPr/>
          <a:lstStyle/>
          <a:p>
            <a:pPr eaLnBrk="1" fontAlgn="auto" hangingPunct="1">
              <a:spcAft>
                <a:spcPts val="0"/>
              </a:spcAft>
              <a:tabLst>
                <a:tab pos="635000" algn="l"/>
              </a:tabLst>
              <a:defRPr/>
            </a:pPr>
            <a:r>
              <a:rPr lang="en-US" b="1"/>
              <a:t>Pilot Testing</a:t>
            </a:r>
          </a:p>
        </p:txBody>
      </p:sp>
      <p:sp>
        <p:nvSpPr>
          <p:cNvPr id="58370" name="Rectangle 3"/>
          <p:cNvSpPr>
            <a:spLocks noGrp="1" noChangeArrowheads="1"/>
          </p:cNvSpPr>
          <p:nvPr>
            <p:ph type="body" idx="1"/>
          </p:nvPr>
        </p:nvSpPr>
        <p:spPr>
          <a:xfrm>
            <a:off x="838200" y="1828800"/>
            <a:ext cx="7772400" cy="4759325"/>
          </a:xfrm>
        </p:spPr>
        <p:txBody>
          <a:bodyPr/>
          <a:lstStyle/>
          <a:p>
            <a:pPr eaLnBrk="1" hangingPunct="1">
              <a:buSzPct val="90000"/>
            </a:pPr>
            <a:r>
              <a:rPr lang="en-US" sz="3000" smtClean="0"/>
              <a:t>A pilot test is a practice run using a small group who are similar to your target audience. </a:t>
            </a:r>
          </a:p>
          <a:p>
            <a:pPr eaLnBrk="1" hangingPunct="1">
              <a:buSzPct val="90000"/>
            </a:pPr>
            <a:r>
              <a:rPr lang="en-US" sz="3000" smtClean="0"/>
              <a:t>It will help you identify problems before you commit. </a:t>
            </a:r>
          </a:p>
          <a:p>
            <a:pPr eaLnBrk="1" hangingPunct="1">
              <a:buSzPct val="90000"/>
            </a:pPr>
            <a:r>
              <a:rPr lang="en-US" sz="3000" smtClean="0"/>
              <a:t>Use evaluation results to modify program before you carry it out with wider audience.</a:t>
            </a:r>
          </a:p>
          <a:p>
            <a:pPr eaLnBrk="1" hangingPunct="1">
              <a:buFont typeface="Wingdings" pitchFamily="2" charset="2"/>
              <a:buNone/>
            </a:pPr>
            <a:endParaRPr lang="en-US" sz="3000" smtClean="0"/>
          </a:p>
        </p:txBody>
      </p:sp>
      <p:pic>
        <p:nvPicPr>
          <p:cNvPr id="58371" name="Picture 4" descr="Drawing of a man and woman piloting an airplane."/>
          <p:cNvPicPr>
            <a:picLocks noChangeAspect="1" noChangeArrowheads="1"/>
          </p:cNvPicPr>
          <p:nvPr/>
        </p:nvPicPr>
        <p:blipFill>
          <a:blip r:embed="rId3" cstate="print"/>
          <a:srcRect/>
          <a:stretch>
            <a:fillRect/>
          </a:stretch>
        </p:blipFill>
        <p:spPr bwMode="auto">
          <a:xfrm>
            <a:off x="5791200" y="128588"/>
            <a:ext cx="1828800" cy="1624012"/>
          </a:xfrm>
          <a:prstGeom prst="rect">
            <a:avLst/>
          </a:prstGeom>
          <a:noFill/>
          <a:ln w="9525">
            <a:noFill/>
            <a:miter lim="800000"/>
            <a:headEnd/>
            <a:tailEnd/>
          </a:ln>
        </p:spPr>
      </p:pic>
      <p:sp>
        <p:nvSpPr>
          <p:cNvPr id="5"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91</a:t>
            </a:fld>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eaLnBrk="1" fontAlgn="auto" hangingPunct="1">
              <a:spcAft>
                <a:spcPts val="0"/>
              </a:spcAft>
              <a:defRPr/>
            </a:pPr>
            <a:r>
              <a:rPr lang="en-US" b="1"/>
              <a:t>Replicating the Evaluation</a:t>
            </a:r>
          </a:p>
        </p:txBody>
      </p:sp>
      <p:sp>
        <p:nvSpPr>
          <p:cNvPr id="60418" name="Rectangle 3"/>
          <p:cNvSpPr>
            <a:spLocks noGrp="1" noChangeArrowheads="1"/>
          </p:cNvSpPr>
          <p:nvPr>
            <p:ph type="body" idx="1"/>
          </p:nvPr>
        </p:nvSpPr>
        <p:spPr>
          <a:xfrm>
            <a:off x="4038600" y="1905000"/>
            <a:ext cx="4800600" cy="4225925"/>
          </a:xfrm>
        </p:spPr>
        <p:txBody>
          <a:bodyPr/>
          <a:lstStyle/>
          <a:p>
            <a:pPr eaLnBrk="1" hangingPunct="1"/>
            <a:r>
              <a:rPr lang="en-US" smtClean="0"/>
              <a:t>Evidence-based programs have already done some type of evaluation.  </a:t>
            </a:r>
          </a:p>
          <a:p>
            <a:pPr eaLnBrk="1" hangingPunct="1"/>
            <a:r>
              <a:rPr lang="en-US" smtClean="0"/>
              <a:t>Look to see how the program was evaluated before. Try to use the same methods.  </a:t>
            </a:r>
          </a:p>
          <a:p>
            <a:pPr eaLnBrk="1" hangingPunct="1"/>
            <a:endParaRPr lang="en-US" smtClean="0"/>
          </a:p>
        </p:txBody>
      </p:sp>
      <p:pic>
        <p:nvPicPr>
          <p:cNvPr id="60419" name="Picture 4" descr="Drawing of a copier replicating an illustration of a flower."/>
          <p:cNvPicPr>
            <a:picLocks noChangeAspect="1" noChangeArrowheads="1"/>
          </p:cNvPicPr>
          <p:nvPr/>
        </p:nvPicPr>
        <p:blipFill>
          <a:blip r:embed="rId3" cstate="print"/>
          <a:srcRect/>
          <a:stretch>
            <a:fillRect/>
          </a:stretch>
        </p:blipFill>
        <p:spPr bwMode="auto">
          <a:xfrm>
            <a:off x="685800" y="2032000"/>
            <a:ext cx="3352800" cy="3225800"/>
          </a:xfrm>
          <a:prstGeom prst="rect">
            <a:avLst/>
          </a:prstGeom>
          <a:noFill/>
          <a:ln w="9525">
            <a:noFill/>
            <a:miter lim="800000"/>
            <a:headEnd/>
            <a:tailEnd/>
          </a:ln>
        </p:spPr>
      </p:pic>
      <p:sp>
        <p:nvSpPr>
          <p:cNvPr id="60420" name="Text Box 5"/>
          <p:cNvSpPr txBox="1">
            <a:spLocks noChangeArrowheads="1"/>
          </p:cNvSpPr>
          <p:nvPr/>
        </p:nvSpPr>
        <p:spPr bwMode="auto">
          <a:xfrm>
            <a:off x="1371600" y="5410200"/>
            <a:ext cx="7772400" cy="369888"/>
          </a:xfrm>
          <a:prstGeom prst="rect">
            <a:avLst/>
          </a:prstGeom>
          <a:noFill/>
          <a:ln w="9525">
            <a:noFill/>
            <a:miter lim="800000"/>
            <a:headEnd/>
            <a:tailEnd/>
          </a:ln>
        </p:spPr>
        <p:txBody>
          <a:bodyPr>
            <a:spAutoFit/>
          </a:bodyPr>
          <a:lstStyle/>
          <a:p>
            <a:pPr marL="565150" indent="-565150">
              <a:spcBef>
                <a:spcPct val="50000"/>
              </a:spcBef>
            </a:pPr>
            <a:r>
              <a:rPr lang="en-US">
                <a:solidFill>
                  <a:srgbClr val="00B050"/>
                </a:solidFill>
                <a:latin typeface="Trebuchet MS" pitchFamily="34" charset="0"/>
              </a:rPr>
              <a:t>Tip:  You are not replicating the research study, only the program.  </a:t>
            </a:r>
          </a:p>
        </p:txBody>
      </p:sp>
      <p:sp>
        <p:nvSpPr>
          <p:cNvPr id="6"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92</a:t>
            </a:fld>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eaLnBrk="1" fontAlgn="auto" hangingPunct="1">
              <a:spcAft>
                <a:spcPts val="0"/>
              </a:spcAft>
              <a:defRPr/>
            </a:pPr>
            <a:r>
              <a:rPr lang="en-US" b="1"/>
              <a:t>Evaluation Methods</a:t>
            </a:r>
          </a:p>
        </p:txBody>
      </p:sp>
      <p:sp>
        <p:nvSpPr>
          <p:cNvPr id="62466" name="Rectangle 3"/>
          <p:cNvSpPr>
            <a:spLocks noGrp="1" noChangeArrowheads="1"/>
          </p:cNvSpPr>
          <p:nvPr>
            <p:ph type="body" idx="1"/>
          </p:nvPr>
        </p:nvSpPr>
        <p:spPr>
          <a:xfrm>
            <a:off x="609600" y="1600200"/>
            <a:ext cx="8077200" cy="4530725"/>
          </a:xfrm>
        </p:spPr>
        <p:txBody>
          <a:bodyPr/>
          <a:lstStyle/>
          <a:p>
            <a:pPr eaLnBrk="1" hangingPunct="1"/>
            <a:r>
              <a:rPr lang="en-US" dirty="0" smtClean="0"/>
              <a:t>Evaluation methods can be found in journal articles about the original study.  </a:t>
            </a:r>
          </a:p>
          <a:p>
            <a:pPr eaLnBrk="1" hangingPunct="1"/>
            <a:r>
              <a:rPr lang="en-US" dirty="0" smtClean="0"/>
              <a:t>Contacting the project </a:t>
            </a:r>
            <a:r>
              <a:rPr lang="en-US" dirty="0" smtClean="0"/>
              <a:t>officer or investigator </a:t>
            </a:r>
            <a:r>
              <a:rPr lang="en-US" dirty="0" smtClean="0"/>
              <a:t>for your selected program can also be helpful.  </a:t>
            </a:r>
          </a:p>
          <a:p>
            <a:pPr lvl="1" eaLnBrk="1" hangingPunct="1"/>
            <a:r>
              <a:rPr lang="en-US" dirty="0" smtClean="0"/>
              <a:t>This person can give you input on any challenges or obstacles you may find when doing the evaluation.</a:t>
            </a:r>
          </a:p>
        </p:txBody>
      </p:sp>
      <p:sp>
        <p:nvSpPr>
          <p:cNvPr id="4"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93</a:t>
            </a:fld>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eaLnBrk="1" fontAlgn="auto" hangingPunct="1">
              <a:spcAft>
                <a:spcPts val="0"/>
              </a:spcAft>
              <a:defRPr/>
            </a:pPr>
            <a:r>
              <a:rPr lang="en-US" b="1" dirty="0"/>
              <a:t>Evaluation Results</a:t>
            </a:r>
          </a:p>
        </p:txBody>
      </p:sp>
      <p:sp>
        <p:nvSpPr>
          <p:cNvPr id="64514" name="Rectangle 3"/>
          <p:cNvSpPr>
            <a:spLocks noGrp="1" noChangeArrowheads="1"/>
          </p:cNvSpPr>
          <p:nvPr>
            <p:ph type="body" idx="1"/>
          </p:nvPr>
        </p:nvSpPr>
        <p:spPr>
          <a:xfrm>
            <a:off x="914400" y="1676400"/>
            <a:ext cx="7772400" cy="4572000"/>
          </a:xfrm>
        </p:spPr>
        <p:txBody>
          <a:bodyPr/>
          <a:lstStyle/>
          <a:p>
            <a:pPr eaLnBrk="1" hangingPunct="1"/>
            <a:r>
              <a:rPr lang="en-US" dirty="0" smtClean="0"/>
              <a:t>Formally share report with stakeholders</a:t>
            </a:r>
          </a:p>
          <a:p>
            <a:pPr eaLnBrk="1" hangingPunct="1"/>
            <a:r>
              <a:rPr lang="en-US" dirty="0" smtClean="0"/>
              <a:t>Publish (public health associations, websites, community papers)</a:t>
            </a:r>
          </a:p>
          <a:p>
            <a:pPr eaLnBrk="1" hangingPunct="1"/>
            <a:r>
              <a:rPr lang="en-US" dirty="0" smtClean="0"/>
              <a:t>Celebrate your results</a:t>
            </a:r>
          </a:p>
          <a:p>
            <a:pPr eaLnBrk="1" hangingPunct="1"/>
            <a:r>
              <a:rPr lang="en-US" dirty="0" smtClean="0"/>
              <a:t>Use results for ongoing program planning</a:t>
            </a:r>
          </a:p>
          <a:p>
            <a:pPr eaLnBrk="1" hangingPunct="1"/>
            <a:endParaRPr lang="en-US" dirty="0" smtClean="0"/>
          </a:p>
        </p:txBody>
      </p:sp>
      <p:sp>
        <p:nvSpPr>
          <p:cNvPr id="4" name="Slide Number Placeholder 3"/>
          <p:cNvSpPr>
            <a:spLocks noGrp="1"/>
          </p:cNvSpPr>
          <p:nvPr>
            <p:ph type="sldNum" sz="quarter" idx="12"/>
          </p:nvPr>
        </p:nvSpPr>
        <p:spPr>
          <a:xfrm>
            <a:off x="146050" y="6210300"/>
            <a:ext cx="457200" cy="457200"/>
          </a:xfrm>
        </p:spPr>
        <p:txBody>
          <a:bodyPr/>
          <a:lstStyle/>
          <a:p>
            <a:pPr>
              <a:defRPr/>
            </a:pPr>
            <a:fld id="{CCAF2308-9729-4BA0-BB1E-890EF0EC699A}" type="slidenum">
              <a:rPr lang="en-US"/>
              <a:pPr>
                <a:defRPr/>
              </a:pPr>
              <a:t>94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animEffect transition="in" filter="blinds(horizontal)">
                                      <p:cBhvr>
                                        <p:cTn id="7" dur="500"/>
                                        <p:tgtEl>
                                          <p:spTgt spid="6451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4514">
                                            <p:txEl>
                                              <p:pRg st="1" end="1"/>
                                            </p:txEl>
                                          </p:spTgt>
                                        </p:tgtEl>
                                        <p:attrNameLst>
                                          <p:attrName>style.visibility</p:attrName>
                                        </p:attrNameLst>
                                      </p:cBhvr>
                                      <p:to>
                                        <p:strVal val="visible"/>
                                      </p:to>
                                    </p:set>
                                    <p:animEffect transition="in" filter="blinds(horizontal)">
                                      <p:cBhvr>
                                        <p:cTn id="10" dur="500"/>
                                        <p:tgtEl>
                                          <p:spTgt spid="6451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4514">
                                            <p:txEl>
                                              <p:pRg st="2" end="2"/>
                                            </p:txEl>
                                          </p:spTgt>
                                        </p:tgtEl>
                                        <p:attrNameLst>
                                          <p:attrName>style.visibility</p:attrName>
                                        </p:attrNameLst>
                                      </p:cBhvr>
                                      <p:to>
                                        <p:strVal val="visible"/>
                                      </p:to>
                                    </p:set>
                                    <p:animEffect transition="in" filter="blinds(horizontal)">
                                      <p:cBhvr>
                                        <p:cTn id="13" dur="500"/>
                                        <p:tgtEl>
                                          <p:spTgt spid="6451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4514">
                                            <p:txEl>
                                              <p:pRg st="3" end="3"/>
                                            </p:txEl>
                                          </p:spTgt>
                                        </p:tgtEl>
                                        <p:attrNameLst>
                                          <p:attrName>style.visibility</p:attrName>
                                        </p:attrNameLst>
                                      </p:cBhvr>
                                      <p:to>
                                        <p:strVal val="visible"/>
                                      </p:to>
                                    </p:set>
                                    <p:animEffect transition="in" filter="blinds(horizontal)">
                                      <p:cBhvr>
                                        <p:cTn id="16" dur="500"/>
                                        <p:tgtEl>
                                          <p:spTgt spid="645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Your Thoughts?</a:t>
            </a:r>
            <a:endParaRPr lang="en-US" dirty="0"/>
          </a:p>
        </p:txBody>
      </p:sp>
      <p:sp>
        <p:nvSpPr>
          <p:cNvPr id="2" name="Title 1"/>
          <p:cNvSpPr>
            <a:spLocks noGrp="1"/>
          </p:cNvSpPr>
          <p:nvPr>
            <p:ph type="ctrTitle"/>
          </p:nvPr>
        </p:nvSpPr>
        <p:spPr/>
        <p:txBody>
          <a:bodyPr/>
          <a:lstStyle/>
          <a:p>
            <a:pPr eaLnBrk="1" fontAlgn="auto" hangingPunct="1">
              <a:spcAft>
                <a:spcPts val="0"/>
              </a:spcAft>
              <a:defRPr/>
            </a:pPr>
            <a:r>
              <a:rPr lang="en-US" dirty="0" smtClean="0"/>
              <a:t>Key Take </a:t>
            </a:r>
            <a:r>
              <a:rPr lang="en-US" smtClean="0"/>
              <a:t>Aways: </a:t>
            </a:r>
            <a:r>
              <a:rPr lang="en-US" sz="2400" dirty="0" smtClean="0"/>
              <a:t>Evaluation</a:t>
            </a:r>
            <a:endParaRPr lang="en-US" sz="2400" dirty="0"/>
          </a:p>
        </p:txBody>
      </p:sp>
      <p:sp>
        <p:nvSpPr>
          <p:cNvPr id="3" name="Slide Number Placeholder 2"/>
          <p:cNvSpPr>
            <a:spLocks noGrp="1"/>
          </p:cNvSpPr>
          <p:nvPr>
            <p:ph type="sldNum" sz="quarter" idx="12"/>
          </p:nvPr>
        </p:nvSpPr>
        <p:spPr/>
        <p:txBody>
          <a:bodyPr/>
          <a:lstStyle/>
          <a:p>
            <a:pPr>
              <a:defRPr/>
            </a:pPr>
            <a:fld id="{B4BBC5DC-D357-4C4C-94BB-50C53E1B168C}" type="slidenum">
              <a:rPr lang="en-US"/>
              <a:pPr>
                <a:defRPr/>
              </a:pPr>
              <a:t>95</a:t>
            </a:fld>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3962400" y="4191000"/>
            <a:ext cx="1447800" cy="1538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Resources </a:t>
            </a:r>
            <a:r>
              <a:rPr lang="en-US" smtClean="0"/>
              <a:t>- Evaluation</a:t>
            </a:r>
            <a:endParaRPr lang="en-US"/>
          </a:p>
        </p:txBody>
      </p:sp>
      <p:sp>
        <p:nvSpPr>
          <p:cNvPr id="3" name="Slide Number Placeholder 2"/>
          <p:cNvSpPr>
            <a:spLocks noGrp="1"/>
          </p:cNvSpPr>
          <p:nvPr>
            <p:ph type="sldNum" sz="quarter" idx="12"/>
          </p:nvPr>
        </p:nvSpPr>
        <p:spPr/>
        <p:txBody>
          <a:bodyPr/>
          <a:lstStyle/>
          <a:p>
            <a:pPr>
              <a:defRPr/>
            </a:pPr>
            <a:fld id="{EC1E948C-3AB7-4179-A5FE-559E9C3CA43F}" type="slidenum">
              <a:rPr lang="en-US"/>
              <a:pPr>
                <a:defRPr/>
              </a:pPr>
              <a:t>96</a:t>
            </a:fld>
            <a:endParaRPr lang="en-US" dirty="0"/>
          </a:p>
        </p:txBody>
      </p:sp>
      <p:sp>
        <p:nvSpPr>
          <p:cNvPr id="68611" name="Content Placeholder 3"/>
          <p:cNvSpPr>
            <a:spLocks noGrp="1"/>
          </p:cNvSpPr>
          <p:nvPr>
            <p:ph sz="quarter" idx="1"/>
          </p:nvPr>
        </p:nvSpPr>
        <p:spPr/>
        <p:txBody>
          <a:bodyPr/>
          <a:lstStyle/>
          <a:p>
            <a:pPr eaLnBrk="1" hangingPunct="1"/>
            <a:r>
              <a:rPr lang="en-US" smtClean="0"/>
              <a:t>CDC Evaluation Resources</a:t>
            </a:r>
          </a:p>
          <a:p>
            <a:pPr lvl="1" eaLnBrk="1" hangingPunct="1"/>
            <a:r>
              <a:rPr lang="en-US" smtClean="0">
                <a:hlinkClick r:id="rId3"/>
              </a:rPr>
              <a:t>www.cdc.gov/eval/resources/index.htm</a:t>
            </a:r>
            <a:endParaRPr lang="en-US" smtClean="0"/>
          </a:p>
          <a:p>
            <a:pPr eaLnBrk="1" hangingPunct="1"/>
            <a:r>
              <a:rPr lang="en-US" smtClean="0"/>
              <a:t>American Evaluation Association</a:t>
            </a:r>
          </a:p>
          <a:p>
            <a:pPr lvl="1" eaLnBrk="1" hangingPunct="1"/>
            <a:r>
              <a:rPr lang="en-US" smtClean="0">
                <a:hlinkClick r:id="rId4"/>
              </a:rPr>
              <a:t>www.eval.org</a:t>
            </a:r>
            <a:endParaRPr lang="en-US" smtClean="0"/>
          </a:p>
          <a:p>
            <a:pPr lvl="1" eaLnBrk="1" hangingPunct="1"/>
            <a:endParaRPr lang="en-US"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EBPH Questions and Discussion</a:t>
            </a:r>
            <a:endParaRPr lang="en-US" dirty="0"/>
          </a:p>
        </p:txBody>
      </p:sp>
      <p:sp>
        <p:nvSpPr>
          <p:cNvPr id="3" name="Slide Number Placeholder 2"/>
          <p:cNvSpPr>
            <a:spLocks noGrp="1"/>
          </p:cNvSpPr>
          <p:nvPr>
            <p:ph type="sldNum" sz="quarter" idx="12"/>
          </p:nvPr>
        </p:nvSpPr>
        <p:spPr/>
        <p:txBody>
          <a:bodyPr/>
          <a:lstStyle/>
          <a:p>
            <a:fld id="{01CDA1E8-AA78-443B-97C1-98E8A4DB82C9}" type="slidenum">
              <a:rPr lang="en-US" smtClean="0">
                <a:solidFill>
                  <a:srgbClr val="009DD9"/>
                </a:solidFill>
              </a:rPr>
              <a:pPr/>
              <a:t>97</a:t>
            </a:fld>
            <a:endParaRPr lang="en-US" dirty="0">
              <a:solidFill>
                <a:srgbClr val="009DD9"/>
              </a:solidFill>
            </a:endParaRPr>
          </a:p>
        </p:txBody>
      </p:sp>
      <p:pic>
        <p:nvPicPr>
          <p:cNvPr id="12" name="Picture 2"/>
          <p:cNvPicPr>
            <a:picLocks noChangeAspect="1" noChangeArrowheads="1"/>
          </p:cNvPicPr>
          <p:nvPr/>
        </p:nvPicPr>
        <p:blipFill>
          <a:blip r:embed="rId2" cstate="print"/>
          <a:srcRect t="5782" b="7303"/>
          <a:stretch>
            <a:fillRect/>
          </a:stretch>
        </p:blipFill>
        <p:spPr bwMode="auto">
          <a:xfrm>
            <a:off x="3429000" y="2667000"/>
            <a:ext cx="2120984" cy="38661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Custom 12">
      <a:dk1>
        <a:sysClr val="windowText" lastClr="000000"/>
      </a:dk1>
      <a:lt1>
        <a:sysClr val="window" lastClr="FFFFFF"/>
      </a:lt1>
      <a:dk2>
        <a:srgbClr val="04617B"/>
      </a:dk2>
      <a:lt2>
        <a:srgbClr val="DBF5F9"/>
      </a:lt2>
      <a:accent1>
        <a:srgbClr val="009DD9"/>
      </a:accent1>
      <a:accent2>
        <a:srgbClr val="00B050"/>
      </a:accent2>
      <a:accent3>
        <a:srgbClr val="0BD0D9"/>
      </a:accent3>
      <a:accent4>
        <a:srgbClr val="54A838"/>
      </a:accent4>
      <a:accent5>
        <a:srgbClr val="00B050"/>
      </a:accent5>
      <a:accent6>
        <a:srgbClr val="A5C249"/>
      </a:accent6>
      <a:hlink>
        <a:srgbClr val="009DD9"/>
      </a:hlink>
      <a:folHlink>
        <a:srgbClr val="85DFD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1_Equity">
  <a:themeElements>
    <a:clrScheme name="Custom 12">
      <a:dk1>
        <a:sysClr val="windowText" lastClr="000000"/>
      </a:dk1>
      <a:lt1>
        <a:sysClr val="window" lastClr="FFFFFF"/>
      </a:lt1>
      <a:dk2>
        <a:srgbClr val="04617B"/>
      </a:dk2>
      <a:lt2>
        <a:srgbClr val="DBF5F9"/>
      </a:lt2>
      <a:accent1>
        <a:srgbClr val="009DD9"/>
      </a:accent1>
      <a:accent2>
        <a:srgbClr val="00B050"/>
      </a:accent2>
      <a:accent3>
        <a:srgbClr val="0BD0D9"/>
      </a:accent3>
      <a:accent4>
        <a:srgbClr val="54A838"/>
      </a:accent4>
      <a:accent5>
        <a:srgbClr val="00B050"/>
      </a:accent5>
      <a:accent6>
        <a:srgbClr val="A5C249"/>
      </a:accent6>
      <a:hlink>
        <a:srgbClr val="009DD9"/>
      </a:hlink>
      <a:folHlink>
        <a:srgbClr val="85DFD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855C3157567F14EB65FA726766FE35B" ma:contentTypeVersion="0" ma:contentTypeDescription="Create a new document." ma:contentTypeScope="" ma:versionID="d9fd814027147fb962867ccfbe980db3">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4A984F-794C-4096-A10A-F2CAE7D1C4D5}">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822174D7-0EED-42F8-B8DE-D021F3720D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C88AD7C-8DBD-42C5-AB2E-2A4439DF28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572</TotalTime>
  <Words>8420</Words>
  <Application>Microsoft Office PowerPoint</Application>
  <PresentationFormat>On-screen Show (4:3)</PresentationFormat>
  <Paragraphs>1116</Paragraphs>
  <Slides>97</Slides>
  <Notes>88</Notes>
  <HiddenSlides>0</HiddenSlides>
  <MMClips>0</MMClips>
  <ScaleCrop>false</ScaleCrop>
  <HeadingPairs>
    <vt:vector size="4" baseType="variant">
      <vt:variant>
        <vt:lpstr>Theme</vt:lpstr>
      </vt:variant>
      <vt:variant>
        <vt:i4>2</vt:i4>
      </vt:variant>
      <vt:variant>
        <vt:lpstr>Slide Titles</vt:lpstr>
      </vt:variant>
      <vt:variant>
        <vt:i4>97</vt:i4>
      </vt:variant>
    </vt:vector>
  </HeadingPairs>
  <TitlesOfParts>
    <vt:vector size="99" baseType="lpstr">
      <vt:lpstr>Equity</vt:lpstr>
      <vt:lpstr>1_Equity</vt:lpstr>
      <vt:lpstr>NCI Research to Reality  Mentorship Program</vt:lpstr>
      <vt:lpstr>Overview</vt:lpstr>
      <vt:lpstr>Session Objectives</vt:lpstr>
      <vt:lpstr>What is Evidence?</vt:lpstr>
      <vt:lpstr>What Is Evidence?</vt:lpstr>
      <vt:lpstr>Different Types of Public Health Approaches</vt:lpstr>
      <vt:lpstr>Strategy</vt:lpstr>
      <vt:lpstr>Program</vt:lpstr>
      <vt:lpstr>Policy</vt:lpstr>
      <vt:lpstr>Question</vt:lpstr>
      <vt:lpstr>The Simple Answer</vt:lpstr>
      <vt:lpstr>What is Evidence-Based Cancer Control?</vt:lpstr>
      <vt:lpstr>Your Experience</vt:lpstr>
      <vt:lpstr>Advantages of “EBPs”</vt:lpstr>
      <vt:lpstr>Slide 15</vt:lpstr>
      <vt:lpstr>Perceived disadvantages to adopting Evidence-Based Programs</vt:lpstr>
      <vt:lpstr>Resources for Evidence Programs</vt:lpstr>
      <vt:lpstr>Slide 18</vt:lpstr>
      <vt:lpstr>Slide 19</vt:lpstr>
      <vt:lpstr>Slide 20</vt:lpstr>
      <vt:lpstr>Slide 21</vt:lpstr>
      <vt:lpstr>Slide 22</vt:lpstr>
      <vt:lpstr>Slide 23</vt:lpstr>
      <vt:lpstr>Slide 24</vt:lpstr>
      <vt:lpstr>Slide 25</vt:lpstr>
      <vt:lpstr>Slide 26</vt:lpstr>
      <vt:lpstr>Additional Resources </vt:lpstr>
      <vt:lpstr>Key Take Aways:  EBPH Overview</vt:lpstr>
      <vt:lpstr>Community Engagement and Partnership</vt:lpstr>
      <vt:lpstr>Session Objectives </vt:lpstr>
      <vt:lpstr>Slide 31</vt:lpstr>
      <vt:lpstr>Slide 32</vt:lpstr>
      <vt:lpstr>Benefits of Community Engagement</vt:lpstr>
      <vt:lpstr>Principles of Community Engagement</vt:lpstr>
      <vt:lpstr>Principles of Community Engagement</vt:lpstr>
      <vt:lpstr>Principles of Community Engagement</vt:lpstr>
      <vt:lpstr>Getting Started: Questions To Answer About Your Audience</vt:lpstr>
      <vt:lpstr>Learning About Your Community</vt:lpstr>
      <vt:lpstr>Information Collection </vt:lpstr>
      <vt:lpstr>Useful Data Sources</vt:lpstr>
      <vt:lpstr>Using Data to Engage Coalitions</vt:lpstr>
      <vt:lpstr>Introducing Partners to Evidence:  It’s a Process…</vt:lpstr>
      <vt:lpstr>Expectations of Partnership </vt:lpstr>
      <vt:lpstr>Barriers </vt:lpstr>
      <vt:lpstr>Key Take Aways:  Community Engagement/Partnership</vt:lpstr>
      <vt:lpstr>Additional Resources</vt:lpstr>
      <vt:lpstr>Questions or Comments?</vt:lpstr>
      <vt:lpstr>Program Adaptation and Implementation</vt:lpstr>
      <vt:lpstr>Session Objectives</vt:lpstr>
      <vt:lpstr>Adaptation</vt:lpstr>
      <vt:lpstr>Program Fidelity</vt:lpstr>
      <vt:lpstr>Program Fidelity</vt:lpstr>
      <vt:lpstr>Activity:  Choosing Core Elements of a Program</vt:lpstr>
      <vt:lpstr>Body and Soul Program Core Elements</vt:lpstr>
      <vt:lpstr>Step 1:  Identifying What Can Be Modified? </vt:lpstr>
      <vt:lpstr>Acceptable Modifications</vt:lpstr>
      <vt:lpstr>Risky or Unacceptable Modifications</vt:lpstr>
      <vt:lpstr>Step 3: Making the Modifications</vt:lpstr>
      <vt:lpstr>Making the Modifications, cont’d </vt:lpstr>
      <vt:lpstr>Ensure Effectiveness</vt:lpstr>
      <vt:lpstr>How can technical assistance help?</vt:lpstr>
      <vt:lpstr> “Public health workers … deserve to get somewhere by design, not just by perseverance.”   McKinlay and Marceau</vt:lpstr>
      <vt:lpstr>Considerations in Implementation</vt:lpstr>
      <vt:lpstr>Pre-Implementation</vt:lpstr>
      <vt:lpstr>Pre-Implementation</vt:lpstr>
      <vt:lpstr>Pre-Implementation</vt:lpstr>
      <vt:lpstr>Implementation</vt:lpstr>
      <vt:lpstr>Examples of Maintenance Activities</vt:lpstr>
      <vt:lpstr>Key Take Aways: Adaptation/Implementation</vt:lpstr>
      <vt:lpstr>Resources – Adaptation &amp; Implementation</vt:lpstr>
      <vt:lpstr>Questions or Comments?</vt:lpstr>
      <vt:lpstr>Evaluation</vt:lpstr>
      <vt:lpstr>Session Objectives</vt:lpstr>
      <vt:lpstr>Definition of Evaluation</vt:lpstr>
      <vt:lpstr>Question</vt:lpstr>
      <vt:lpstr>Types of Evaluation</vt:lpstr>
      <vt:lpstr>The Purposes of Evaluation</vt:lpstr>
      <vt:lpstr>Evaluate From the Beginning</vt:lpstr>
      <vt:lpstr>CDC Framework for Program Evaluation in Public Health </vt:lpstr>
      <vt:lpstr>Program Planning and Evaluation</vt:lpstr>
      <vt:lpstr>Pre- and Post-Evaluation</vt:lpstr>
      <vt:lpstr>Program Objectives and Evaluation</vt:lpstr>
      <vt:lpstr>Slide 83</vt:lpstr>
      <vt:lpstr>Evaluation Procedure</vt:lpstr>
      <vt:lpstr>Process Evaluation</vt:lpstr>
      <vt:lpstr>Impact Evaluation</vt:lpstr>
      <vt:lpstr>Outcome Evaluation</vt:lpstr>
      <vt:lpstr>Example of Evaluation Data</vt:lpstr>
      <vt:lpstr>Body &amp; Soul Replication Evaluation Methods</vt:lpstr>
      <vt:lpstr>Evaluating Adapted Programs</vt:lpstr>
      <vt:lpstr>Pilot Testing</vt:lpstr>
      <vt:lpstr>Replicating the Evaluation</vt:lpstr>
      <vt:lpstr>Evaluation Methods</vt:lpstr>
      <vt:lpstr>Evaluation Results</vt:lpstr>
      <vt:lpstr>Key Take Aways: Evaluation</vt:lpstr>
      <vt:lpstr>Resources - Evaluation</vt:lpstr>
      <vt:lpstr>EBPH Questions and Discussion</vt:lpstr>
    </vt:vector>
  </TitlesOfParts>
  <Company>NCI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Research to Reality  Mentorship Program</dc:title>
  <dc:creator>purcellp</dc:creator>
  <cp:lastModifiedBy>temp</cp:lastModifiedBy>
  <cp:revision>6</cp:revision>
  <dcterms:created xsi:type="dcterms:W3CDTF">2011-09-19T13:17:17Z</dcterms:created>
  <dcterms:modified xsi:type="dcterms:W3CDTF">2011-09-22T12:49:52Z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0x0101009855C3157567F14EB65FA726766FE35B</vt:lpwstr>
  </property>
</Properties>
</file>